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86" r:id="rId3"/>
    <p:sldId id="289" r:id="rId4"/>
    <p:sldId id="265" r:id="rId5"/>
    <p:sldId id="288" r:id="rId6"/>
    <p:sldId id="260" r:id="rId7"/>
    <p:sldId id="287" r:id="rId8"/>
    <p:sldId id="269" r:id="rId9"/>
    <p:sldId id="292" r:id="rId10"/>
    <p:sldId id="300" r:id="rId11"/>
    <p:sldId id="304" r:id="rId12"/>
    <p:sldId id="271" r:id="rId13"/>
    <p:sldId id="302" r:id="rId14"/>
    <p:sldId id="297" r:id="rId15"/>
    <p:sldId id="301" r:id="rId16"/>
    <p:sldId id="273" r:id="rId17"/>
    <p:sldId id="299" r:id="rId18"/>
    <p:sldId id="281" r:id="rId19"/>
    <p:sldId id="295" r:id="rId20"/>
    <p:sldId id="284" r:id="rId21"/>
    <p:sldId id="267" r:id="rId22"/>
    <p:sldId id="293" r:id="rId23"/>
    <p:sldId id="291" r:id="rId24"/>
    <p:sldId id="29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9692"/>
    <a:srgbClr val="0A0032"/>
    <a:srgbClr val="4D99B1"/>
    <a:srgbClr val="0099CC"/>
    <a:srgbClr val="279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8" autoAdjust="0"/>
    <p:restoredTop sz="95262" autoAdjust="0"/>
  </p:normalViewPr>
  <p:slideViewPr>
    <p:cSldViewPr snapToGrid="0">
      <p:cViewPr varScale="1">
        <p:scale>
          <a:sx n="60" d="100"/>
          <a:sy n="60" d="100"/>
        </p:scale>
        <p:origin x="53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07746528173443"/>
          <c:y val="8.7427614408517262E-2"/>
          <c:w val="0.85198472943079773"/>
          <c:h val="0.873817015356667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3B4E5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0.82</c:v>
                </c:pt>
                <c:pt idx="1">
                  <c:v>0.71</c:v>
                </c:pt>
                <c:pt idx="2">
                  <c:v>0.67</c:v>
                </c:pt>
                <c:pt idx="3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B1-400F-9332-3657C030BD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6C7A8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0.78</c:v>
                </c:pt>
                <c:pt idx="1">
                  <c:v>0.7</c:v>
                </c:pt>
                <c:pt idx="2">
                  <c:v>0.65</c:v>
                </c:pt>
                <c:pt idx="3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B1-400F-9332-3657C030BDA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rgbClr val="0A222C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0.76</c:v>
                </c:pt>
                <c:pt idx="1">
                  <c:v>0.66</c:v>
                </c:pt>
                <c:pt idx="2">
                  <c:v>0.62</c:v>
                </c:pt>
                <c:pt idx="3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B1-400F-9332-3657C030BD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9747088"/>
        <c:axId val="1689746544"/>
      </c:barChart>
      <c:catAx>
        <c:axId val="1689747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9746544"/>
        <c:crosses val="autoZero"/>
        <c:auto val="1"/>
        <c:lblAlgn val="ctr"/>
        <c:lblOffset val="100"/>
        <c:noMultiLvlLbl val="0"/>
      </c:catAx>
      <c:valAx>
        <c:axId val="1689746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89747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87100-C0A3-4EE8-87F2-1CBC34EC0A0C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D3ED0-A282-4AE7-B8C9-79BCD0A66A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37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95FF0-9397-40D6-9AA6-31D59E623D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791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z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95FF0-9397-40D6-9AA6-31D59E623D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21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D3ED0-A282-4AE7-B8C9-79BCD0A66A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5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D3ED0-A282-4AE7-B8C9-79BCD0A66A9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709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D3ED0-A282-4AE7-B8C9-79BCD0A66A9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696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D3ED0-A282-4AE7-B8C9-79BCD0A66A9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051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D3ED0-A282-4AE7-B8C9-79BCD0A66A9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428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95FF0-9397-40D6-9AA6-31D59E623D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24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95FF0-9397-40D6-9AA6-31D59E623DF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9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44ECF-1ABC-46BF-B89E-EB108F5B4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FC6F27-C73F-4A55-8FD4-D018F5E80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1DCAC7-D02F-41B8-9E84-916E931CE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3027-AF5B-4A62-998C-7D1925C07F05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A9AE93-A3C6-4297-A97A-7AFFAC11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859D93-5498-4A64-A6E3-93A9BCFE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9EECD-C6E8-456E-918E-15FFF1C70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88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9D7E3-4FC4-42AD-B8B0-CC1F0AC6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3AEAEA-CB9F-4535-AEC3-41065CE7F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4D6EF8-9745-4E2F-AADF-B2760B31F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3027-AF5B-4A62-998C-7D1925C07F05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0F1E2C-C2B7-42C8-BB7D-3150DF78D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D1BB82-4A26-4209-933E-B2CE99356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9EECD-C6E8-456E-918E-15FFF1C70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39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121429-9C02-4E1D-89AE-8723A76918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25F662-9F53-451A-B3D5-7F5640F57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935F4D-F869-470C-858D-03646AF3D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3027-AF5B-4A62-998C-7D1925C07F05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5747C6-E8E9-4C28-BDFA-1CC88389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B2F4A7-E934-42EE-89E7-EF677047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9EECD-C6E8-456E-918E-15FFF1C70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533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61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902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172085"/>
            <a:ext cx="10515600" cy="809308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0A222C"/>
                </a:solidFill>
              </a:defRPr>
            </a:lvl1pPr>
          </a:lstStyle>
          <a:p>
            <a:r>
              <a:rPr lang="en-US" altLang="ko-KR" dirty="0"/>
              <a:t>Please, Enter The Text Here.</a:t>
            </a: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0" y="6858000"/>
            <a:ext cx="12192000" cy="0"/>
          </a:xfrm>
          <a:prstGeom prst="line">
            <a:avLst/>
          </a:prstGeom>
          <a:ln w="76200" cmpd="sng">
            <a:solidFill>
              <a:srgbClr val="0A222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0" y="0"/>
            <a:ext cx="12192000" cy="0"/>
          </a:xfrm>
          <a:prstGeom prst="line">
            <a:avLst/>
          </a:prstGeom>
          <a:ln w="76200" cmpd="sng">
            <a:solidFill>
              <a:srgbClr val="0A222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001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97551-0C67-493D-8DDA-6BEFE8764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8C02A4-4520-4896-B190-6124A368E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79897-CC20-4DE8-8833-07C85D99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3027-AF5B-4A62-998C-7D1925C07F05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9879A8-2A7B-4290-921A-EF7CFDB4B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57CE93-9406-48E4-A856-CD3135F9D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9EECD-C6E8-456E-918E-15FFF1C70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655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CDCEA-ECAF-4A5A-A536-1FC946A9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BB4F28-3990-4B15-B42A-217C4AD03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24EB3-F8C5-4F0F-81DA-B3872CCA4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3027-AF5B-4A62-998C-7D1925C07F05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74EEC-7A46-4AC5-BDDE-4F79F54B1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63EF7-5322-4522-A464-A92B8D90B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9EECD-C6E8-456E-918E-15FFF1C70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032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A5122-AB4A-49A6-B16F-5F72BFA63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8B0017-1A65-46A1-8F67-4451CFA4C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28C0C-7497-484A-96CD-49B145128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CE649-57A1-4609-AF9B-00F2D649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3027-AF5B-4A62-998C-7D1925C07F05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E6AE16-AADD-4558-92C8-F1C25514F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26F819-FFFD-4049-ABEE-0ED225C3D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9EECD-C6E8-456E-918E-15FFF1C70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743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0A759-A38E-4FDA-A5FC-E852E24D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C7D158-64FE-4F78-A7FF-8A63A9853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378B48-E1BD-43D0-84A1-77CAE2ECF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91E4D2-11ED-41A3-9306-10EEDB39A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245EAC-6396-4158-A518-928B56E6E6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8ADEF0-D0DE-43CB-A41E-D7A9652A5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3027-AF5B-4A62-998C-7D1925C07F05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A45378-6307-4E4C-A85E-05BE8D4F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104D8F-3147-4A7D-B74C-545AE539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9EECD-C6E8-456E-918E-15FFF1C70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95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CB4FB-B281-433D-BC54-F0BC012F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308CC0-CC76-4E33-814C-9DAE0E777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3027-AF5B-4A62-998C-7D1925C07F05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712D2D-B380-4BDB-8784-DA538C38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30A64F-588C-47C0-8F7C-1F8A7A46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9EECD-C6E8-456E-918E-15FFF1C70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387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D4CAE32-1D70-4944-A023-12FBF58D0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3027-AF5B-4A62-998C-7D1925C07F05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9BBE24-4293-49CE-8B32-5B64569D8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0606ED-9147-4F4C-932F-5065D9C64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9EECD-C6E8-456E-918E-15FFF1C70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621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AE3C7-0020-490E-8EAC-48E0B0F2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70A8F8-D8C6-47C8-A928-83A8898D3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C9A37F-8836-411A-A999-60BEBBA30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02FB28-04A5-41A2-A266-4F2F51114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3027-AF5B-4A62-998C-7D1925C07F05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99753-7C3C-40DE-934E-0304CC7B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556573-80FF-4120-A38A-8914C2A9C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9EECD-C6E8-456E-918E-15FFF1C70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917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89ADE-0355-4DA0-B77D-02094C29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8DA964-E237-4A2B-B89A-A8A801540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C43C04-36E7-48AD-A2FC-1A6824208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BB0D76-27A9-437F-81C4-BFC74D1C7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3027-AF5B-4A62-998C-7D1925C07F05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8FDD02-9D5C-457D-B2FB-086B2A54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9CE370-FA6E-47C5-AE5C-7A712529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9EECD-C6E8-456E-918E-15FFF1C70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4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7F1DD1-CCD6-431B-AE0F-9B1704BB5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CE04F9-787B-4A18-BDC3-AAF1C5489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F8038C-39CC-49F0-9503-825EE6509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83027-AF5B-4A62-998C-7D1925C07F05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32B1B3-192E-44DA-A765-09BD218D0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FCDDA-AA64-4559-9B7B-BC81A959C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9EECD-C6E8-456E-918E-15FFF1C70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9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01691" y="2431042"/>
            <a:ext cx="6188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A222C"/>
                </a:solidFill>
              </a:rPr>
              <a:t>#WITH YOU PROJECT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39270" y="3429000"/>
            <a:ext cx="6045930" cy="48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050" dirty="0">
                <a:solidFill>
                  <a:srgbClr val="0A222C"/>
                </a:solidFill>
              </a:rPr>
              <a:t>당신은 더 이상 혼자가 아닙니다</a:t>
            </a:r>
            <a:r>
              <a:rPr lang="en-US" altLang="ko-KR" sz="1050" dirty="0">
                <a:solidFill>
                  <a:srgbClr val="0A222C"/>
                </a:solidFill>
              </a:rPr>
              <a:t>.</a:t>
            </a:r>
          </a:p>
          <a:p>
            <a:pPr>
              <a:lnSpc>
                <a:spcPts val="1600"/>
              </a:lnSpc>
            </a:pPr>
            <a:r>
              <a:rPr lang="ko-KR" altLang="en-US" sz="1050" dirty="0" err="1">
                <a:solidFill>
                  <a:srgbClr val="0A222C"/>
                </a:solidFill>
              </a:rPr>
              <a:t>위드유와</a:t>
            </a:r>
            <a:r>
              <a:rPr lang="ko-KR" altLang="en-US" sz="1050" dirty="0">
                <a:solidFill>
                  <a:srgbClr val="0A222C"/>
                </a:solidFill>
              </a:rPr>
              <a:t> 함께 소중한 당신을 도와드리겠습니다</a:t>
            </a:r>
            <a:endParaRPr lang="en-US" altLang="ko-KR" sz="1050" dirty="0">
              <a:solidFill>
                <a:srgbClr val="0A222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34770" y="3417330"/>
            <a:ext cx="1721946" cy="492443"/>
          </a:xfrm>
          <a:prstGeom prst="rect">
            <a:avLst/>
          </a:prstGeom>
          <a:solidFill>
            <a:srgbClr val="56C8C9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spc="-150" dirty="0">
                <a:solidFill>
                  <a:schemeClr val="bg1"/>
                </a:solidFill>
              </a:rPr>
              <a:t>#</a:t>
            </a:r>
            <a:r>
              <a:rPr lang="ko-KR" altLang="en-US" sz="2600" spc="-150" dirty="0">
                <a:solidFill>
                  <a:schemeClr val="bg1"/>
                </a:solidFill>
              </a:rPr>
              <a:t>그대 곁에</a:t>
            </a:r>
            <a:endParaRPr lang="en-US" altLang="ko-KR" sz="2600" spc="-150" dirty="0">
              <a:solidFill>
                <a:schemeClr val="bg1"/>
              </a:solidFill>
            </a:endParaRPr>
          </a:p>
        </p:txBody>
      </p:sp>
      <p:sp>
        <p:nvSpPr>
          <p:cNvPr id="17" name="Freeform 236"/>
          <p:cNvSpPr>
            <a:spLocks/>
          </p:cNvSpPr>
          <p:nvPr/>
        </p:nvSpPr>
        <p:spPr bwMode="auto">
          <a:xfrm>
            <a:off x="6662235" y="5305863"/>
            <a:ext cx="258763" cy="261938"/>
          </a:xfrm>
          <a:custGeom>
            <a:avLst/>
            <a:gdLst>
              <a:gd name="T0" fmla="*/ 163 w 163"/>
              <a:gd name="T1" fmla="*/ 83 h 165"/>
              <a:gd name="T2" fmla="*/ 82 w 163"/>
              <a:gd name="T3" fmla="*/ 0 h 165"/>
              <a:gd name="T4" fmla="*/ 0 w 163"/>
              <a:gd name="T5" fmla="*/ 83 h 165"/>
              <a:gd name="T6" fmla="*/ 24 w 163"/>
              <a:gd name="T7" fmla="*/ 83 h 165"/>
              <a:gd name="T8" fmla="*/ 24 w 163"/>
              <a:gd name="T9" fmla="*/ 165 h 165"/>
              <a:gd name="T10" fmla="*/ 60 w 163"/>
              <a:gd name="T11" fmla="*/ 165 h 165"/>
              <a:gd name="T12" fmla="*/ 60 w 163"/>
              <a:gd name="T13" fmla="*/ 106 h 165"/>
              <a:gd name="T14" fmla="*/ 103 w 163"/>
              <a:gd name="T15" fmla="*/ 106 h 165"/>
              <a:gd name="T16" fmla="*/ 103 w 163"/>
              <a:gd name="T17" fmla="*/ 165 h 165"/>
              <a:gd name="T18" fmla="*/ 140 w 163"/>
              <a:gd name="T19" fmla="*/ 165 h 165"/>
              <a:gd name="T20" fmla="*/ 140 w 163"/>
              <a:gd name="T21" fmla="*/ 83 h 165"/>
              <a:gd name="T22" fmla="*/ 163 w 163"/>
              <a:gd name="T23" fmla="*/ 83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3" h="165">
                <a:moveTo>
                  <a:pt x="163" y="83"/>
                </a:moveTo>
                <a:lnTo>
                  <a:pt x="82" y="0"/>
                </a:lnTo>
                <a:lnTo>
                  <a:pt x="0" y="83"/>
                </a:lnTo>
                <a:lnTo>
                  <a:pt x="24" y="83"/>
                </a:lnTo>
                <a:lnTo>
                  <a:pt x="24" y="165"/>
                </a:lnTo>
                <a:lnTo>
                  <a:pt x="60" y="165"/>
                </a:lnTo>
                <a:lnTo>
                  <a:pt x="60" y="106"/>
                </a:lnTo>
                <a:lnTo>
                  <a:pt x="103" y="106"/>
                </a:lnTo>
                <a:lnTo>
                  <a:pt x="103" y="165"/>
                </a:lnTo>
                <a:lnTo>
                  <a:pt x="140" y="165"/>
                </a:lnTo>
                <a:lnTo>
                  <a:pt x="140" y="83"/>
                </a:lnTo>
                <a:lnTo>
                  <a:pt x="163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98" name="Picture 2" descr="ìëì  ì´ëì ëí ì´ë¯¸ì§ ê²ìê²°ê³¼">
            <a:extLst>
              <a:ext uri="{FF2B5EF4-FFF2-40B4-BE49-F238E27FC236}">
                <a16:creationId xmlns:a16="http://schemas.microsoft.com/office/drawing/2014/main" id="{080CC15A-00F8-49F4-ABA3-1A3AA79E1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0" t="3733" r="3494" b="44942"/>
          <a:stretch/>
        </p:blipFill>
        <p:spPr bwMode="auto">
          <a:xfrm>
            <a:off x="0" y="0"/>
            <a:ext cx="4620768" cy="179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ìëì  ì´ëì ëí ì´ë¯¸ì§ ê²ìê²°ê³¼">
            <a:extLst>
              <a:ext uri="{FF2B5EF4-FFF2-40B4-BE49-F238E27FC236}">
                <a16:creationId xmlns:a16="http://schemas.microsoft.com/office/drawing/2014/main" id="{018B0C1F-80A0-44DC-B438-9B98F54DC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326" b="1"/>
          <a:stretch/>
        </p:blipFill>
        <p:spPr bwMode="auto">
          <a:xfrm>
            <a:off x="4386627" y="4220355"/>
            <a:ext cx="7805373" cy="269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312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모서리가 둥근 직사각형 5">
            <a:extLst>
              <a:ext uri="{FF2B5EF4-FFF2-40B4-BE49-F238E27FC236}">
                <a16:creationId xmlns:a16="http://schemas.microsoft.com/office/drawing/2014/main" id="{AA9E0CE7-AC41-4E4D-A09B-4DFDB8326669}"/>
              </a:ext>
            </a:extLst>
          </p:cNvPr>
          <p:cNvSpPr/>
          <p:nvPr/>
        </p:nvSpPr>
        <p:spPr>
          <a:xfrm>
            <a:off x="3842307" y="275294"/>
            <a:ext cx="851937" cy="809309"/>
          </a:xfrm>
          <a:prstGeom prst="roundRect">
            <a:avLst>
              <a:gd name="adj" fmla="val 50000"/>
            </a:avLst>
          </a:prstGeom>
          <a:solidFill>
            <a:srgbClr val="0A003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FDCCE3E6-73DB-429C-86A2-B516A5BC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959" y="329108"/>
            <a:ext cx="10515600" cy="809308"/>
          </a:xfrm>
        </p:spPr>
        <p:txBody>
          <a:bodyPr/>
          <a:lstStyle/>
          <a:p>
            <a:r>
              <a:rPr lang="ko-KR" altLang="en-US" dirty="0"/>
              <a:t>텍스트 검출 과정 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57205FA-98A7-46BB-8715-1E0012F5FD53}"/>
              </a:ext>
            </a:extLst>
          </p:cNvPr>
          <p:cNvSpPr/>
          <p:nvPr/>
        </p:nvSpPr>
        <p:spPr>
          <a:xfrm>
            <a:off x="673159" y="998537"/>
            <a:ext cx="11201400" cy="279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Process of Text Classification or detection.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5A4D227-E4B1-473C-B892-69010D8552A0}"/>
              </a:ext>
            </a:extLst>
          </p:cNvPr>
          <p:cNvGrpSpPr/>
          <p:nvPr/>
        </p:nvGrpSpPr>
        <p:grpSpPr>
          <a:xfrm>
            <a:off x="4086661" y="546839"/>
            <a:ext cx="363231" cy="236890"/>
            <a:chOff x="7361239" y="342900"/>
            <a:chExt cx="255588" cy="166688"/>
          </a:xfrm>
          <a:solidFill>
            <a:schemeClr val="bg1"/>
          </a:solidFill>
        </p:grpSpPr>
        <p:sp>
          <p:nvSpPr>
            <p:cNvPr id="65" name="Freeform 173">
              <a:extLst>
                <a:ext uri="{FF2B5EF4-FFF2-40B4-BE49-F238E27FC236}">
                  <a16:creationId xmlns:a16="http://schemas.microsoft.com/office/drawing/2014/main" id="{4C607722-80BE-4EE5-BF1A-F834E9605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1239" y="342900"/>
              <a:ext cx="255588" cy="100013"/>
            </a:xfrm>
            <a:custGeom>
              <a:avLst/>
              <a:gdLst>
                <a:gd name="T0" fmla="*/ 161 w 161"/>
                <a:gd name="T1" fmla="*/ 0 h 63"/>
                <a:gd name="T2" fmla="*/ 80 w 161"/>
                <a:gd name="T3" fmla="*/ 63 h 63"/>
                <a:gd name="T4" fmla="*/ 0 w 161"/>
                <a:gd name="T5" fmla="*/ 0 h 63"/>
                <a:gd name="T6" fmla="*/ 161 w 161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63">
                  <a:moveTo>
                    <a:pt x="161" y="0"/>
                  </a:moveTo>
                  <a:lnTo>
                    <a:pt x="80" y="63"/>
                  </a:lnTo>
                  <a:lnTo>
                    <a:pt x="0" y="0"/>
                  </a:lnTo>
                  <a:lnTo>
                    <a:pt x="1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174">
              <a:extLst>
                <a:ext uri="{FF2B5EF4-FFF2-40B4-BE49-F238E27FC236}">
                  <a16:creationId xmlns:a16="http://schemas.microsoft.com/office/drawing/2014/main" id="{BE731CF7-E3D1-4EC7-959D-ECE6AF817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0626" y="365125"/>
              <a:ext cx="76200" cy="122238"/>
            </a:xfrm>
            <a:custGeom>
              <a:avLst/>
              <a:gdLst>
                <a:gd name="T0" fmla="*/ 48 w 48"/>
                <a:gd name="T1" fmla="*/ 77 h 77"/>
                <a:gd name="T2" fmla="*/ 0 w 48"/>
                <a:gd name="T3" fmla="*/ 39 h 77"/>
                <a:gd name="T4" fmla="*/ 48 w 48"/>
                <a:gd name="T5" fmla="*/ 0 h 77"/>
                <a:gd name="T6" fmla="*/ 48 w 48"/>
                <a:gd name="T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77">
                  <a:moveTo>
                    <a:pt x="48" y="77"/>
                  </a:moveTo>
                  <a:lnTo>
                    <a:pt x="0" y="39"/>
                  </a:lnTo>
                  <a:lnTo>
                    <a:pt x="48" y="0"/>
                  </a:lnTo>
                  <a:lnTo>
                    <a:pt x="48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175">
              <a:extLst>
                <a:ext uri="{FF2B5EF4-FFF2-40B4-BE49-F238E27FC236}">
                  <a16:creationId xmlns:a16="http://schemas.microsoft.com/office/drawing/2014/main" id="{0F4C7390-E426-4A23-BF50-C8CF2E65C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1239" y="365125"/>
              <a:ext cx="76200" cy="122238"/>
            </a:xfrm>
            <a:custGeom>
              <a:avLst/>
              <a:gdLst>
                <a:gd name="T0" fmla="*/ 0 w 48"/>
                <a:gd name="T1" fmla="*/ 0 h 77"/>
                <a:gd name="T2" fmla="*/ 48 w 48"/>
                <a:gd name="T3" fmla="*/ 39 h 77"/>
                <a:gd name="T4" fmla="*/ 0 w 48"/>
                <a:gd name="T5" fmla="*/ 77 h 77"/>
                <a:gd name="T6" fmla="*/ 0 w 48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77">
                  <a:moveTo>
                    <a:pt x="0" y="0"/>
                  </a:moveTo>
                  <a:lnTo>
                    <a:pt x="48" y="39"/>
                  </a:lnTo>
                  <a:lnTo>
                    <a:pt x="0" y="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176">
              <a:extLst>
                <a:ext uri="{FF2B5EF4-FFF2-40B4-BE49-F238E27FC236}">
                  <a16:creationId xmlns:a16="http://schemas.microsoft.com/office/drawing/2014/main" id="{5BB474CC-3EF4-42B0-A1E6-771AA4077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1239" y="436563"/>
              <a:ext cx="255588" cy="73025"/>
            </a:xfrm>
            <a:custGeom>
              <a:avLst/>
              <a:gdLst>
                <a:gd name="T0" fmla="*/ 104 w 161"/>
                <a:gd name="T1" fmla="*/ 0 h 46"/>
                <a:gd name="T2" fmla="*/ 80 w 161"/>
                <a:gd name="T3" fmla="*/ 19 h 46"/>
                <a:gd name="T4" fmla="*/ 58 w 161"/>
                <a:gd name="T5" fmla="*/ 0 h 46"/>
                <a:gd name="T6" fmla="*/ 0 w 161"/>
                <a:gd name="T7" fmla="*/ 46 h 46"/>
                <a:gd name="T8" fmla="*/ 46 w 161"/>
                <a:gd name="T9" fmla="*/ 46 h 46"/>
                <a:gd name="T10" fmla="*/ 115 w 161"/>
                <a:gd name="T11" fmla="*/ 46 h 46"/>
                <a:gd name="T12" fmla="*/ 161 w 161"/>
                <a:gd name="T13" fmla="*/ 46 h 46"/>
                <a:gd name="T14" fmla="*/ 104 w 161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46">
                  <a:moveTo>
                    <a:pt x="104" y="0"/>
                  </a:moveTo>
                  <a:lnTo>
                    <a:pt x="80" y="19"/>
                  </a:lnTo>
                  <a:lnTo>
                    <a:pt x="58" y="0"/>
                  </a:lnTo>
                  <a:lnTo>
                    <a:pt x="0" y="46"/>
                  </a:lnTo>
                  <a:lnTo>
                    <a:pt x="46" y="46"/>
                  </a:lnTo>
                  <a:lnTo>
                    <a:pt x="115" y="46"/>
                  </a:lnTo>
                  <a:lnTo>
                    <a:pt x="161" y="4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D25E0230-4EAB-48B3-9C2C-6A2F9A003A80}"/>
              </a:ext>
            </a:extLst>
          </p:cNvPr>
          <p:cNvSpPr/>
          <p:nvPr/>
        </p:nvSpPr>
        <p:spPr>
          <a:xfrm>
            <a:off x="5400449" y="1915387"/>
            <a:ext cx="1341463" cy="41681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A0032"/>
              </a:gs>
              <a:gs pos="23000">
                <a:srgbClr val="0A0032"/>
              </a:gs>
              <a:gs pos="86000">
                <a:srgbClr val="0A0032"/>
              </a:gs>
              <a:gs pos="99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FFC798D9-CE45-405D-A6CD-F3EB502A2F97}"/>
              </a:ext>
            </a:extLst>
          </p:cNvPr>
          <p:cNvSpPr/>
          <p:nvPr/>
        </p:nvSpPr>
        <p:spPr>
          <a:xfrm>
            <a:off x="7786353" y="1864296"/>
            <a:ext cx="1509967" cy="41681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A0032"/>
              </a:gs>
              <a:gs pos="23000">
                <a:srgbClr val="0A0032"/>
              </a:gs>
              <a:gs pos="86000">
                <a:srgbClr val="0A0032"/>
              </a:gs>
              <a:gs pos="99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모서리가 둥근 직사각형 5">
            <a:extLst>
              <a:ext uri="{FF2B5EF4-FFF2-40B4-BE49-F238E27FC236}">
                <a16:creationId xmlns:a16="http://schemas.microsoft.com/office/drawing/2014/main" id="{08F1DEF7-EB2A-4E80-A0EB-406621EAD280}"/>
              </a:ext>
            </a:extLst>
          </p:cNvPr>
          <p:cNvSpPr/>
          <p:nvPr/>
        </p:nvSpPr>
        <p:spPr>
          <a:xfrm>
            <a:off x="10244340" y="1949667"/>
            <a:ext cx="1860288" cy="41233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A0032"/>
              </a:gs>
              <a:gs pos="23000">
                <a:srgbClr val="0A0032"/>
              </a:gs>
              <a:gs pos="79000">
                <a:srgbClr val="0A0032"/>
              </a:gs>
              <a:gs pos="99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6D8D86-CEE2-4B0B-92F7-F25FA6728AD0}"/>
              </a:ext>
            </a:extLst>
          </p:cNvPr>
          <p:cNvSpPr txBox="1"/>
          <p:nvPr/>
        </p:nvSpPr>
        <p:spPr>
          <a:xfrm>
            <a:off x="5227859" y="2173347"/>
            <a:ext cx="16598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명사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7C158B-84E5-4958-928E-682A6F5CA813}"/>
              </a:ext>
            </a:extLst>
          </p:cNvPr>
          <p:cNvSpPr txBox="1"/>
          <p:nvPr/>
        </p:nvSpPr>
        <p:spPr>
          <a:xfrm>
            <a:off x="5395461" y="2737266"/>
            <a:ext cx="13345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A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C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D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E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F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G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  <a:p>
            <a:pPr algn="ctr"/>
            <a:endParaRPr lang="ko-KR" altLang="en-US" sz="1100" dirty="0">
              <a:solidFill>
                <a:schemeClr val="bg1"/>
              </a:solidFill>
              <a:latin typeface="+mn-ea"/>
            </a:endParaRPr>
          </a:p>
          <a:p>
            <a:pPr algn="ctr"/>
            <a:endParaRPr lang="ko-KR" altLang="en-US" sz="1200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F4CE6F-C027-49F7-A48A-F67963A8768B}"/>
              </a:ext>
            </a:extLst>
          </p:cNvPr>
          <p:cNvSpPr txBox="1"/>
          <p:nvPr/>
        </p:nvSpPr>
        <p:spPr>
          <a:xfrm>
            <a:off x="7871347" y="2680623"/>
            <a:ext cx="1334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Naïve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Bayse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수치값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결정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42225D-9886-4411-8284-25AD3550B8D9}"/>
              </a:ext>
            </a:extLst>
          </p:cNvPr>
          <p:cNvSpPr txBox="1"/>
          <p:nvPr/>
        </p:nvSpPr>
        <p:spPr>
          <a:xfrm>
            <a:off x="1039673" y="3414669"/>
            <a:ext cx="1995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Sentence</a:t>
            </a:r>
            <a:endParaRPr lang="ko-KR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5CBC58-7896-4E53-BF1F-A65BA4A1E555}"/>
              </a:ext>
            </a:extLst>
          </p:cNvPr>
          <p:cNvSpPr txBox="1"/>
          <p:nvPr/>
        </p:nvSpPr>
        <p:spPr>
          <a:xfrm>
            <a:off x="7871347" y="2234114"/>
            <a:ext cx="133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동사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C964E4-9B25-4E7D-8C78-C60CD7DD134B}"/>
              </a:ext>
            </a:extLst>
          </p:cNvPr>
          <p:cNvSpPr txBox="1"/>
          <p:nvPr/>
        </p:nvSpPr>
        <p:spPr>
          <a:xfrm>
            <a:off x="7877028" y="3468817"/>
            <a:ext cx="133453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동사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A=0.86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동사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B=0.85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동사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C=0.76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동사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D=0.67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동사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E=0.75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endParaRPr lang="ko-KR" altLang="en-US" sz="1200" dirty="0">
              <a:solidFill>
                <a:schemeClr val="bg1"/>
              </a:solidFill>
              <a:latin typeface="+mn-ea"/>
            </a:endParaRPr>
          </a:p>
          <a:p>
            <a:pPr algn="ctr"/>
            <a:endParaRPr lang="ko-KR" altLang="en-US" sz="1200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988D8A8-34DD-4098-8341-4425C0D2A5E5}"/>
              </a:ext>
            </a:extLst>
          </p:cNvPr>
          <p:cNvSpPr/>
          <p:nvPr/>
        </p:nvSpPr>
        <p:spPr>
          <a:xfrm>
            <a:off x="8496297" y="5563780"/>
            <a:ext cx="115105" cy="115105"/>
          </a:xfrm>
          <a:prstGeom prst="ellipse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88800A2-9586-47FB-B249-7EDB2534485B}"/>
              </a:ext>
            </a:extLst>
          </p:cNvPr>
          <p:cNvSpPr/>
          <p:nvPr/>
        </p:nvSpPr>
        <p:spPr>
          <a:xfrm>
            <a:off x="8504722" y="5845809"/>
            <a:ext cx="115105" cy="115105"/>
          </a:xfrm>
          <a:prstGeom prst="ellipse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02A29C3-292E-4351-8B16-FD1CD53BBD9A}"/>
              </a:ext>
            </a:extLst>
          </p:cNvPr>
          <p:cNvSpPr/>
          <p:nvPr/>
        </p:nvSpPr>
        <p:spPr>
          <a:xfrm>
            <a:off x="8496297" y="5281751"/>
            <a:ext cx="115105" cy="1151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019EAA3-6CCA-4FAF-B25A-60ED5E0E05F8}"/>
              </a:ext>
            </a:extLst>
          </p:cNvPr>
          <p:cNvSpPr/>
          <p:nvPr/>
        </p:nvSpPr>
        <p:spPr>
          <a:xfrm>
            <a:off x="5986201" y="5572278"/>
            <a:ext cx="143164" cy="115105"/>
          </a:xfrm>
          <a:prstGeom prst="ellipse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0BC32FC-F82B-41B6-85E1-EA589A3B9910}"/>
              </a:ext>
            </a:extLst>
          </p:cNvPr>
          <p:cNvSpPr/>
          <p:nvPr/>
        </p:nvSpPr>
        <p:spPr>
          <a:xfrm>
            <a:off x="5986201" y="5862805"/>
            <a:ext cx="143164" cy="115105"/>
          </a:xfrm>
          <a:prstGeom prst="ellipse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F8F75C8-2FE2-486D-9B56-B95A33AF384E}"/>
              </a:ext>
            </a:extLst>
          </p:cNvPr>
          <p:cNvSpPr/>
          <p:nvPr/>
        </p:nvSpPr>
        <p:spPr>
          <a:xfrm>
            <a:off x="5977776" y="5298747"/>
            <a:ext cx="143164" cy="1151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형: 비어 있음 33">
            <a:extLst>
              <a:ext uri="{FF2B5EF4-FFF2-40B4-BE49-F238E27FC236}">
                <a16:creationId xmlns:a16="http://schemas.microsoft.com/office/drawing/2014/main" id="{E70D2431-51FC-44A9-848C-A425B030D213}"/>
              </a:ext>
            </a:extLst>
          </p:cNvPr>
          <p:cNvSpPr/>
          <p:nvPr/>
        </p:nvSpPr>
        <p:spPr>
          <a:xfrm>
            <a:off x="10465060" y="2979440"/>
            <a:ext cx="474562" cy="474562"/>
          </a:xfrm>
          <a:prstGeom prst="don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5ADFBE31-198A-40A1-9F8F-15896B9CACED}"/>
              </a:ext>
            </a:extLst>
          </p:cNvPr>
          <p:cNvSpPr/>
          <p:nvPr/>
        </p:nvSpPr>
        <p:spPr>
          <a:xfrm>
            <a:off x="10493237" y="3897527"/>
            <a:ext cx="418207" cy="36052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십자형 35">
            <a:extLst>
              <a:ext uri="{FF2B5EF4-FFF2-40B4-BE49-F238E27FC236}">
                <a16:creationId xmlns:a16="http://schemas.microsoft.com/office/drawing/2014/main" id="{3A433D2F-3EC7-40B6-93C6-414ACF2EF338}"/>
              </a:ext>
            </a:extLst>
          </p:cNvPr>
          <p:cNvSpPr/>
          <p:nvPr/>
        </p:nvSpPr>
        <p:spPr>
          <a:xfrm rot="2638737">
            <a:off x="10470855" y="4759311"/>
            <a:ext cx="462988" cy="462988"/>
          </a:xfrm>
          <a:prstGeom prst="plus">
            <a:avLst>
              <a:gd name="adj" fmla="val 3806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600E8C-9568-48D2-9D1E-5CDA7E49B476}"/>
              </a:ext>
            </a:extLst>
          </p:cNvPr>
          <p:cNvSpPr txBox="1"/>
          <p:nvPr/>
        </p:nvSpPr>
        <p:spPr>
          <a:xfrm>
            <a:off x="10911444" y="2979440"/>
            <a:ext cx="1280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임계값</a:t>
            </a:r>
            <a:r>
              <a:rPr lang="ko-KR" altLang="en-US" sz="1400" dirty="0">
                <a:solidFill>
                  <a:schemeClr val="bg1"/>
                </a:solidFill>
              </a:rPr>
              <a:t> 초과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100" dirty="0">
                <a:solidFill>
                  <a:schemeClr val="bg1"/>
                </a:solidFill>
              </a:rPr>
              <a:t>자동저장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7DEC82-6DAB-4AD2-8FC0-CBCCCF5DD46E}"/>
              </a:ext>
            </a:extLst>
          </p:cNvPr>
          <p:cNvSpPr txBox="1"/>
          <p:nvPr/>
        </p:nvSpPr>
        <p:spPr>
          <a:xfrm>
            <a:off x="10942625" y="3859427"/>
            <a:ext cx="11878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임계값</a:t>
            </a:r>
            <a:r>
              <a:rPr lang="ko-KR" altLang="en-US" sz="1400" dirty="0">
                <a:solidFill>
                  <a:schemeClr val="bg1"/>
                </a:solidFill>
              </a:rPr>
              <a:t> 미만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100" dirty="0">
                <a:solidFill>
                  <a:schemeClr val="bg1"/>
                </a:solidFill>
              </a:rPr>
              <a:t>(</a:t>
            </a:r>
            <a:r>
              <a:rPr lang="ko-KR" altLang="en-US" sz="1100" dirty="0">
                <a:solidFill>
                  <a:schemeClr val="bg1"/>
                </a:solidFill>
              </a:rPr>
              <a:t>저장추천</a:t>
            </a:r>
            <a:r>
              <a:rPr lang="en-US" altLang="ko-KR" sz="1100" dirty="0">
                <a:solidFill>
                  <a:schemeClr val="bg1"/>
                </a:solidFill>
              </a:rPr>
              <a:t>)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120D1-099D-4EBE-B384-C0D0920842E7}"/>
              </a:ext>
            </a:extLst>
          </p:cNvPr>
          <p:cNvSpPr txBox="1"/>
          <p:nvPr/>
        </p:nvSpPr>
        <p:spPr>
          <a:xfrm>
            <a:off x="10939622" y="4742854"/>
            <a:ext cx="1052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해당 명사 없음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저장</a:t>
            </a:r>
            <a:r>
              <a:rPr lang="en-US" altLang="ko-KR" sz="1400" dirty="0">
                <a:solidFill>
                  <a:schemeClr val="bg1"/>
                </a:solidFill>
              </a:rPr>
              <a:t>X)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2" name="L 도형 41">
            <a:extLst>
              <a:ext uri="{FF2B5EF4-FFF2-40B4-BE49-F238E27FC236}">
                <a16:creationId xmlns:a16="http://schemas.microsoft.com/office/drawing/2014/main" id="{4813111B-90E1-4655-9EDE-D8DE0A140C89}"/>
              </a:ext>
            </a:extLst>
          </p:cNvPr>
          <p:cNvSpPr/>
          <p:nvPr/>
        </p:nvSpPr>
        <p:spPr>
          <a:xfrm>
            <a:off x="6811132" y="3600548"/>
            <a:ext cx="3034533" cy="2875502"/>
          </a:xfrm>
          <a:prstGeom prst="corner">
            <a:avLst>
              <a:gd name="adj1" fmla="val 4667"/>
              <a:gd name="adj2" fmla="val 6305"/>
            </a:avLst>
          </a:prstGeom>
          <a:gradFill>
            <a:gsLst>
              <a:gs pos="5000">
                <a:schemeClr val="accent1">
                  <a:lumMod val="40000"/>
                  <a:lumOff val="60000"/>
                </a:schemeClr>
              </a:gs>
              <a:gs pos="38000">
                <a:srgbClr val="0A0032"/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83269E51-7192-44D6-80F9-8D868580AE7D}"/>
              </a:ext>
            </a:extLst>
          </p:cNvPr>
          <p:cNvSpPr/>
          <p:nvPr/>
        </p:nvSpPr>
        <p:spPr>
          <a:xfrm>
            <a:off x="9670234" y="4706495"/>
            <a:ext cx="501002" cy="360523"/>
          </a:xfrm>
          <a:prstGeom prst="rightArrow">
            <a:avLst/>
          </a:prstGeom>
          <a:solidFill>
            <a:srgbClr val="0A0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FFFF"/>
              </a:highlight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20D2F94-F444-4BCB-86B8-818FF88D61D1}"/>
              </a:ext>
            </a:extLst>
          </p:cNvPr>
          <p:cNvSpPr/>
          <p:nvPr/>
        </p:nvSpPr>
        <p:spPr>
          <a:xfrm flipH="1">
            <a:off x="9670234" y="4952400"/>
            <a:ext cx="175430" cy="1523650"/>
          </a:xfrm>
          <a:prstGeom prst="rect">
            <a:avLst/>
          </a:prstGeom>
          <a:solidFill>
            <a:srgbClr val="0A0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">
            <a:extLst>
              <a:ext uri="{FF2B5EF4-FFF2-40B4-BE49-F238E27FC236}">
                <a16:creationId xmlns:a16="http://schemas.microsoft.com/office/drawing/2014/main" id="{DB86492F-FE5F-43B3-AE06-D6F02BC61730}"/>
              </a:ext>
            </a:extLst>
          </p:cNvPr>
          <p:cNvSpPr/>
          <p:nvPr/>
        </p:nvSpPr>
        <p:spPr>
          <a:xfrm>
            <a:off x="2787416" y="1887908"/>
            <a:ext cx="1636728" cy="41681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A0032"/>
              </a:gs>
              <a:gs pos="23000">
                <a:srgbClr val="0A0032"/>
              </a:gs>
              <a:gs pos="80000">
                <a:srgbClr val="0A0032"/>
              </a:gs>
              <a:gs pos="99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46D9AE-6B81-4777-96A7-56720A09A547}"/>
              </a:ext>
            </a:extLst>
          </p:cNvPr>
          <p:cNvSpPr txBox="1"/>
          <p:nvPr/>
        </p:nvSpPr>
        <p:spPr>
          <a:xfrm>
            <a:off x="3125125" y="2369964"/>
            <a:ext cx="71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4FA994-AAC3-4AC0-89E4-B9B07C78120A}"/>
              </a:ext>
            </a:extLst>
          </p:cNvPr>
          <p:cNvSpPr txBox="1"/>
          <p:nvPr/>
        </p:nvSpPr>
        <p:spPr>
          <a:xfrm>
            <a:off x="2650796" y="2774142"/>
            <a:ext cx="18898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KOMORAN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형태소 분석기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NNG</a:t>
            </a: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NNP</a:t>
            </a: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NNB</a:t>
            </a: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NP </a:t>
            </a: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추출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57A5D465-B4CB-4456-BB84-8B84CE0B6D52}"/>
              </a:ext>
            </a:extLst>
          </p:cNvPr>
          <p:cNvSpPr/>
          <p:nvPr/>
        </p:nvSpPr>
        <p:spPr>
          <a:xfrm>
            <a:off x="4525836" y="3448059"/>
            <a:ext cx="796954" cy="356767"/>
          </a:xfrm>
          <a:prstGeom prst="rightArrow">
            <a:avLst/>
          </a:prstGeom>
          <a:gradFill>
            <a:gsLst>
              <a:gs pos="0">
                <a:srgbClr val="0A0032"/>
              </a:gs>
              <a:gs pos="33000">
                <a:srgbClr val="0A0032"/>
              </a:gs>
              <a:gs pos="52000">
                <a:srgbClr val="0A003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FFFF"/>
              </a:highlight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7E270625-36AD-4A87-B3A5-EFD1A4EFA181}"/>
              </a:ext>
            </a:extLst>
          </p:cNvPr>
          <p:cNvSpPr/>
          <p:nvPr/>
        </p:nvSpPr>
        <p:spPr>
          <a:xfrm>
            <a:off x="6811132" y="3463442"/>
            <a:ext cx="840296" cy="348120"/>
          </a:xfrm>
          <a:prstGeom prst="rightArrow">
            <a:avLst/>
          </a:prstGeom>
          <a:gradFill>
            <a:gsLst>
              <a:gs pos="0">
                <a:srgbClr val="0A0032"/>
              </a:gs>
              <a:gs pos="33000">
                <a:srgbClr val="0A0032"/>
              </a:gs>
              <a:gs pos="52000">
                <a:srgbClr val="0A003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FFFF"/>
              </a:highlight>
            </a:endParaRPr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37879F5A-931F-4224-A52E-BF86281C6709}"/>
              </a:ext>
            </a:extLst>
          </p:cNvPr>
          <p:cNvSpPr/>
          <p:nvPr/>
        </p:nvSpPr>
        <p:spPr>
          <a:xfrm>
            <a:off x="9369424" y="3001505"/>
            <a:ext cx="821054" cy="360523"/>
          </a:xfrm>
          <a:prstGeom prst="rightArrow">
            <a:avLst/>
          </a:prstGeom>
          <a:gradFill>
            <a:gsLst>
              <a:gs pos="0">
                <a:srgbClr val="0A0032"/>
              </a:gs>
              <a:gs pos="33000">
                <a:srgbClr val="0A0032"/>
              </a:gs>
              <a:gs pos="52000">
                <a:srgbClr val="0A003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FFFF"/>
              </a:highlight>
            </a:endParaRPr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FFEE94AE-727D-4525-A9D0-D12F6D6369A8}"/>
              </a:ext>
            </a:extLst>
          </p:cNvPr>
          <p:cNvSpPr/>
          <p:nvPr/>
        </p:nvSpPr>
        <p:spPr>
          <a:xfrm>
            <a:off x="9348560" y="3885606"/>
            <a:ext cx="840296" cy="348120"/>
          </a:xfrm>
          <a:prstGeom prst="rightArrow">
            <a:avLst/>
          </a:prstGeom>
          <a:gradFill>
            <a:gsLst>
              <a:gs pos="0">
                <a:srgbClr val="0A0032"/>
              </a:gs>
              <a:gs pos="33000">
                <a:srgbClr val="0A0032"/>
              </a:gs>
              <a:gs pos="52000">
                <a:srgbClr val="0A003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FFFF"/>
              </a:highlight>
            </a:endParaRPr>
          </a:p>
        </p:txBody>
      </p:sp>
      <p:sp>
        <p:nvSpPr>
          <p:cNvPr id="43" name="모서리가 둥근 직사각형 5">
            <a:extLst>
              <a:ext uri="{FF2B5EF4-FFF2-40B4-BE49-F238E27FC236}">
                <a16:creationId xmlns:a16="http://schemas.microsoft.com/office/drawing/2014/main" id="{B5587BA5-AAA6-48D5-BD44-544943C24AD3}"/>
              </a:ext>
            </a:extLst>
          </p:cNvPr>
          <p:cNvSpPr/>
          <p:nvPr/>
        </p:nvSpPr>
        <p:spPr>
          <a:xfrm>
            <a:off x="924611" y="1864296"/>
            <a:ext cx="1636728" cy="41681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A0032"/>
              </a:gs>
              <a:gs pos="23000">
                <a:srgbClr val="0A0032"/>
              </a:gs>
              <a:gs pos="80000">
                <a:srgbClr val="0A0032"/>
              </a:gs>
              <a:gs pos="99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9B0FCB-BB59-4685-BFA6-8231F6F26558}"/>
              </a:ext>
            </a:extLst>
          </p:cNvPr>
          <p:cNvSpPr txBox="1"/>
          <p:nvPr/>
        </p:nvSpPr>
        <p:spPr>
          <a:xfrm>
            <a:off x="793320" y="2781855"/>
            <a:ext cx="1889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SMS</a:t>
            </a:r>
            <a:r>
              <a:rPr lang="ko-KR" altLang="en-US" sz="1600" b="1" dirty="0" err="1">
                <a:solidFill>
                  <a:schemeClr val="bg1"/>
                </a:solidFill>
                <a:latin typeface="+mn-ea"/>
              </a:rPr>
              <a:t>읽어오기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Or</a:t>
            </a: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카카오톡 내보내기를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통한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TXT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파일 지정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7724867A-C759-4D75-8FA0-4CBFC1062B57}"/>
              </a:ext>
            </a:extLst>
          </p:cNvPr>
          <p:cNvSpPr/>
          <p:nvPr/>
        </p:nvSpPr>
        <p:spPr>
          <a:xfrm>
            <a:off x="2582984" y="3463442"/>
            <a:ext cx="167880" cy="356767"/>
          </a:xfrm>
          <a:prstGeom prst="rightArrow">
            <a:avLst/>
          </a:prstGeom>
          <a:gradFill>
            <a:gsLst>
              <a:gs pos="0">
                <a:srgbClr val="0A0032"/>
              </a:gs>
              <a:gs pos="33000">
                <a:srgbClr val="0A0032"/>
              </a:gs>
              <a:gs pos="52000">
                <a:srgbClr val="0A003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FFFF"/>
              </a:highlight>
            </a:endParaRPr>
          </a:p>
        </p:txBody>
      </p:sp>
      <p:pic>
        <p:nvPicPr>
          <p:cNvPr id="3074" name="Picture 2" descr="SMS íë©´ì ëí ì´ë¯¸ì§ ê²ìê²°ê³¼">
            <a:extLst>
              <a:ext uri="{FF2B5EF4-FFF2-40B4-BE49-F238E27FC236}">
                <a16:creationId xmlns:a16="http://schemas.microsoft.com/office/drawing/2014/main" id="{4B89D54D-6F4C-464C-8CF9-36ADC6A60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" y="3216597"/>
            <a:ext cx="643951" cy="10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E10FF864-6D05-478C-A8D4-31566082772F}"/>
              </a:ext>
            </a:extLst>
          </p:cNvPr>
          <p:cNvSpPr/>
          <p:nvPr/>
        </p:nvSpPr>
        <p:spPr>
          <a:xfrm>
            <a:off x="694876" y="3508383"/>
            <a:ext cx="167880" cy="356767"/>
          </a:xfrm>
          <a:prstGeom prst="rightArrow">
            <a:avLst/>
          </a:prstGeom>
          <a:gradFill>
            <a:gsLst>
              <a:gs pos="0">
                <a:srgbClr val="0A0032"/>
              </a:gs>
              <a:gs pos="33000">
                <a:srgbClr val="0A0032"/>
              </a:gs>
              <a:gs pos="52000">
                <a:srgbClr val="0A003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22632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5300" y="1287689"/>
            <a:ext cx="11201400" cy="279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국립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</a:rPr>
              <a:t>국어원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31619" y="4243000"/>
            <a:ext cx="304800" cy="304800"/>
          </a:xfrm>
          <a:prstGeom prst="rect">
            <a:avLst/>
          </a:prstGeom>
          <a:solidFill>
            <a:srgbClr val="0A222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31619" y="4676260"/>
            <a:ext cx="304800" cy="304800"/>
          </a:xfrm>
          <a:prstGeom prst="rect">
            <a:avLst/>
          </a:prstGeom>
          <a:solidFill>
            <a:srgbClr val="42788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3717" y="422612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총 사용단어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3717" y="4659383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학습용 기초단어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99786" y="4223146"/>
            <a:ext cx="1173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58,438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단어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99786" y="4673283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59,66 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단어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94953" y="2083683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용량이 너무 무거움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684814" y="4417428"/>
            <a:ext cx="1447800" cy="1447798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733898" y="4417428"/>
            <a:ext cx="1447800" cy="1447798"/>
          </a:xfrm>
          <a:prstGeom prst="ellipse">
            <a:avLst/>
          </a:prstGeo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형 14"/>
          <p:cNvSpPr/>
          <p:nvPr/>
        </p:nvSpPr>
        <p:spPr>
          <a:xfrm>
            <a:off x="4584452" y="4312652"/>
            <a:ext cx="1667575" cy="1667575"/>
          </a:xfrm>
          <a:prstGeom prst="pie">
            <a:avLst>
              <a:gd name="adj1" fmla="val 4874011"/>
              <a:gd name="adj2" fmla="val 12191673"/>
            </a:avLst>
          </a:prstGeom>
          <a:gradFill flip="none" rotWithShape="1">
            <a:gsLst>
              <a:gs pos="0">
                <a:srgbClr val="7030A0"/>
              </a:gs>
              <a:gs pos="46000">
                <a:srgbClr val="0A0032"/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211212" y="4417428"/>
            <a:ext cx="1447800" cy="1447798"/>
          </a:xfrm>
          <a:prstGeom prst="ellipse">
            <a:avLst/>
          </a:prstGeo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원형 16"/>
          <p:cNvSpPr/>
          <p:nvPr/>
        </p:nvSpPr>
        <p:spPr>
          <a:xfrm>
            <a:off x="7106437" y="4312652"/>
            <a:ext cx="1667575" cy="1667575"/>
          </a:xfrm>
          <a:prstGeom prst="pie">
            <a:avLst>
              <a:gd name="adj1" fmla="val 0"/>
              <a:gd name="adj2" fmla="val 7692244"/>
            </a:avLst>
          </a:prstGeom>
          <a:gradFill>
            <a:gsLst>
              <a:gs pos="0">
                <a:srgbClr val="7030A0"/>
              </a:gs>
              <a:gs pos="46000">
                <a:srgbClr val="0A0032"/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원형 17"/>
          <p:cNvSpPr/>
          <p:nvPr/>
        </p:nvSpPr>
        <p:spPr>
          <a:xfrm>
            <a:off x="9628422" y="4312652"/>
            <a:ext cx="1667575" cy="1667575"/>
          </a:xfrm>
          <a:prstGeom prst="pie">
            <a:avLst>
              <a:gd name="adj1" fmla="val 3371420"/>
              <a:gd name="adj2" fmla="val 7084709"/>
            </a:avLst>
          </a:prstGeom>
          <a:gradFill>
            <a:gsLst>
              <a:gs pos="0">
                <a:srgbClr val="7030A0"/>
              </a:gs>
              <a:gs pos="46000">
                <a:srgbClr val="0A0032"/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84914" y="46723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42%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13046" y="46723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38%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62209" y="46723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96003" y="5123420"/>
            <a:ext cx="30716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출처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국립국어원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08605" y="628023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명사형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33147" y="628023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동사형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78767" y="6280231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조사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관형형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520209" y="1647825"/>
            <a:ext cx="539273" cy="2105066"/>
          </a:xfrm>
          <a:prstGeom prst="rect">
            <a:avLst/>
          </a:prstGeom>
          <a:gradFill>
            <a:gsLst>
              <a:gs pos="0">
                <a:srgbClr val="7030A0"/>
              </a:gs>
              <a:gs pos="22000">
                <a:srgbClr val="0A0032"/>
              </a:gs>
              <a:gs pos="87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67757" y="3261360"/>
            <a:ext cx="539273" cy="491530"/>
          </a:xfrm>
          <a:prstGeom prst="rect">
            <a:avLst/>
          </a:prstGeom>
          <a:solidFill>
            <a:srgbClr val="42788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CAD35E27-DA2D-4A3F-9192-521CC5798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959" y="329108"/>
            <a:ext cx="10515600" cy="809308"/>
          </a:xfrm>
        </p:spPr>
        <p:txBody>
          <a:bodyPr/>
          <a:lstStyle/>
          <a:p>
            <a:r>
              <a:rPr lang="ko-KR" altLang="en-US" dirty="0"/>
              <a:t>텍스트 검출 과정 </a:t>
            </a:r>
          </a:p>
        </p:txBody>
      </p:sp>
      <p:sp>
        <p:nvSpPr>
          <p:cNvPr id="31" name="모서리가 둥근 직사각형 5">
            <a:extLst>
              <a:ext uri="{FF2B5EF4-FFF2-40B4-BE49-F238E27FC236}">
                <a16:creationId xmlns:a16="http://schemas.microsoft.com/office/drawing/2014/main" id="{0103A69B-C0A2-419C-BEBA-1F971BBF30A7}"/>
              </a:ext>
            </a:extLst>
          </p:cNvPr>
          <p:cNvSpPr/>
          <p:nvPr/>
        </p:nvSpPr>
        <p:spPr>
          <a:xfrm>
            <a:off x="3842307" y="275294"/>
            <a:ext cx="851937" cy="809309"/>
          </a:xfrm>
          <a:prstGeom prst="roundRect">
            <a:avLst>
              <a:gd name="adj" fmla="val 50000"/>
            </a:avLst>
          </a:prstGeom>
          <a:solidFill>
            <a:srgbClr val="0A003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EC91EF4-A262-44E8-81A3-71125FF76EE0}"/>
              </a:ext>
            </a:extLst>
          </p:cNvPr>
          <p:cNvGrpSpPr/>
          <p:nvPr/>
        </p:nvGrpSpPr>
        <p:grpSpPr>
          <a:xfrm>
            <a:off x="4086661" y="546839"/>
            <a:ext cx="363231" cy="236890"/>
            <a:chOff x="7361239" y="342900"/>
            <a:chExt cx="255588" cy="166688"/>
          </a:xfrm>
          <a:solidFill>
            <a:schemeClr val="bg1"/>
          </a:solidFill>
        </p:grpSpPr>
        <p:sp>
          <p:nvSpPr>
            <p:cNvPr id="33" name="Freeform 173">
              <a:extLst>
                <a:ext uri="{FF2B5EF4-FFF2-40B4-BE49-F238E27FC236}">
                  <a16:creationId xmlns:a16="http://schemas.microsoft.com/office/drawing/2014/main" id="{CF4B2FB8-983D-4336-9665-E6BF02930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1239" y="342900"/>
              <a:ext cx="255588" cy="100013"/>
            </a:xfrm>
            <a:custGeom>
              <a:avLst/>
              <a:gdLst>
                <a:gd name="T0" fmla="*/ 161 w 161"/>
                <a:gd name="T1" fmla="*/ 0 h 63"/>
                <a:gd name="T2" fmla="*/ 80 w 161"/>
                <a:gd name="T3" fmla="*/ 63 h 63"/>
                <a:gd name="T4" fmla="*/ 0 w 161"/>
                <a:gd name="T5" fmla="*/ 0 h 63"/>
                <a:gd name="T6" fmla="*/ 161 w 161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63">
                  <a:moveTo>
                    <a:pt x="161" y="0"/>
                  </a:moveTo>
                  <a:lnTo>
                    <a:pt x="80" y="63"/>
                  </a:lnTo>
                  <a:lnTo>
                    <a:pt x="0" y="0"/>
                  </a:lnTo>
                  <a:lnTo>
                    <a:pt x="1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74">
              <a:extLst>
                <a:ext uri="{FF2B5EF4-FFF2-40B4-BE49-F238E27FC236}">
                  <a16:creationId xmlns:a16="http://schemas.microsoft.com/office/drawing/2014/main" id="{51B9EF9B-65C1-4612-8680-EEA8D5E8E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0626" y="365125"/>
              <a:ext cx="76200" cy="122238"/>
            </a:xfrm>
            <a:custGeom>
              <a:avLst/>
              <a:gdLst>
                <a:gd name="T0" fmla="*/ 48 w 48"/>
                <a:gd name="T1" fmla="*/ 77 h 77"/>
                <a:gd name="T2" fmla="*/ 0 w 48"/>
                <a:gd name="T3" fmla="*/ 39 h 77"/>
                <a:gd name="T4" fmla="*/ 48 w 48"/>
                <a:gd name="T5" fmla="*/ 0 h 77"/>
                <a:gd name="T6" fmla="*/ 48 w 48"/>
                <a:gd name="T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77">
                  <a:moveTo>
                    <a:pt x="48" y="77"/>
                  </a:moveTo>
                  <a:lnTo>
                    <a:pt x="0" y="39"/>
                  </a:lnTo>
                  <a:lnTo>
                    <a:pt x="48" y="0"/>
                  </a:lnTo>
                  <a:lnTo>
                    <a:pt x="48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75">
              <a:extLst>
                <a:ext uri="{FF2B5EF4-FFF2-40B4-BE49-F238E27FC236}">
                  <a16:creationId xmlns:a16="http://schemas.microsoft.com/office/drawing/2014/main" id="{DDEB6F00-2CDD-4397-A999-FD4A24955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1239" y="365125"/>
              <a:ext cx="76200" cy="122238"/>
            </a:xfrm>
            <a:custGeom>
              <a:avLst/>
              <a:gdLst>
                <a:gd name="T0" fmla="*/ 0 w 48"/>
                <a:gd name="T1" fmla="*/ 0 h 77"/>
                <a:gd name="T2" fmla="*/ 48 w 48"/>
                <a:gd name="T3" fmla="*/ 39 h 77"/>
                <a:gd name="T4" fmla="*/ 0 w 48"/>
                <a:gd name="T5" fmla="*/ 77 h 77"/>
                <a:gd name="T6" fmla="*/ 0 w 48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77">
                  <a:moveTo>
                    <a:pt x="0" y="0"/>
                  </a:moveTo>
                  <a:lnTo>
                    <a:pt x="48" y="39"/>
                  </a:lnTo>
                  <a:lnTo>
                    <a:pt x="0" y="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76">
              <a:extLst>
                <a:ext uri="{FF2B5EF4-FFF2-40B4-BE49-F238E27FC236}">
                  <a16:creationId xmlns:a16="http://schemas.microsoft.com/office/drawing/2014/main" id="{A2116077-478C-448D-A523-D9BF0FD0D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1239" y="436563"/>
              <a:ext cx="255588" cy="73025"/>
            </a:xfrm>
            <a:custGeom>
              <a:avLst/>
              <a:gdLst>
                <a:gd name="T0" fmla="*/ 104 w 161"/>
                <a:gd name="T1" fmla="*/ 0 h 46"/>
                <a:gd name="T2" fmla="*/ 80 w 161"/>
                <a:gd name="T3" fmla="*/ 19 h 46"/>
                <a:gd name="T4" fmla="*/ 58 w 161"/>
                <a:gd name="T5" fmla="*/ 0 h 46"/>
                <a:gd name="T6" fmla="*/ 0 w 161"/>
                <a:gd name="T7" fmla="*/ 46 h 46"/>
                <a:gd name="T8" fmla="*/ 46 w 161"/>
                <a:gd name="T9" fmla="*/ 46 h 46"/>
                <a:gd name="T10" fmla="*/ 115 w 161"/>
                <a:gd name="T11" fmla="*/ 46 h 46"/>
                <a:gd name="T12" fmla="*/ 161 w 161"/>
                <a:gd name="T13" fmla="*/ 46 h 46"/>
                <a:gd name="T14" fmla="*/ 104 w 161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46">
                  <a:moveTo>
                    <a:pt x="104" y="0"/>
                  </a:moveTo>
                  <a:lnTo>
                    <a:pt x="80" y="19"/>
                  </a:lnTo>
                  <a:lnTo>
                    <a:pt x="58" y="0"/>
                  </a:lnTo>
                  <a:lnTo>
                    <a:pt x="0" y="46"/>
                  </a:lnTo>
                  <a:lnTo>
                    <a:pt x="46" y="46"/>
                  </a:lnTo>
                  <a:lnTo>
                    <a:pt x="115" y="46"/>
                  </a:lnTo>
                  <a:lnTo>
                    <a:pt x="161" y="4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586B41-5047-480D-BE34-4447AB7C3382}"/>
              </a:ext>
            </a:extLst>
          </p:cNvPr>
          <p:cNvSpPr/>
          <p:nvPr/>
        </p:nvSpPr>
        <p:spPr>
          <a:xfrm>
            <a:off x="4194953" y="2755502"/>
            <a:ext cx="6684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단어의 확률 값의 객관성 저하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(naïve 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bayse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C3FAE49-3E77-4571-890F-7FC72F8FCABB}"/>
              </a:ext>
            </a:extLst>
          </p:cNvPr>
          <p:cNvSpPr/>
          <p:nvPr/>
        </p:nvSpPr>
        <p:spPr>
          <a:xfrm>
            <a:off x="730133" y="998537"/>
            <a:ext cx="11201400" cy="279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Process of Text Classification or detection.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22C2892-F3E5-4401-A1C2-D8DC485EC148}"/>
              </a:ext>
            </a:extLst>
          </p:cNvPr>
          <p:cNvSpPr/>
          <p:nvPr/>
        </p:nvSpPr>
        <p:spPr>
          <a:xfrm>
            <a:off x="3781719" y="2162367"/>
            <a:ext cx="396607" cy="396607"/>
          </a:xfrm>
          <a:prstGeom prst="ellipse">
            <a:avLst/>
          </a:prstGeom>
          <a:gradFill flip="none" rotWithShape="1">
            <a:gsLst>
              <a:gs pos="20000">
                <a:schemeClr val="accent1">
                  <a:lumMod val="40000"/>
                  <a:lumOff val="60000"/>
                </a:schemeClr>
              </a:gs>
              <a:gs pos="55000">
                <a:srgbClr val="0A0032"/>
              </a:gs>
              <a:gs pos="100000">
                <a:srgbClr val="0A0032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5811D49-E848-41BF-A806-051006555279}"/>
              </a:ext>
            </a:extLst>
          </p:cNvPr>
          <p:cNvSpPr/>
          <p:nvPr/>
        </p:nvSpPr>
        <p:spPr>
          <a:xfrm>
            <a:off x="3769374" y="2802588"/>
            <a:ext cx="396607" cy="396607"/>
          </a:xfrm>
          <a:prstGeom prst="ellipse">
            <a:avLst/>
          </a:prstGeom>
          <a:gradFill flip="none" rotWithShape="1">
            <a:gsLst>
              <a:gs pos="20000">
                <a:schemeClr val="accent1">
                  <a:lumMod val="40000"/>
                  <a:lumOff val="60000"/>
                </a:schemeClr>
              </a:gs>
              <a:gs pos="55000">
                <a:srgbClr val="0A0032"/>
              </a:gs>
              <a:gs pos="100000">
                <a:srgbClr val="0A0032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57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검출</a:t>
            </a:r>
            <a:r>
              <a:rPr lang="en-US" altLang="ko-KR" sz="2400" dirty="0"/>
              <a:t>(</a:t>
            </a:r>
            <a:r>
              <a:rPr lang="ko-KR" altLang="en-US" sz="2400" dirty="0"/>
              <a:t>단어 선별 과정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027" y="2389533"/>
            <a:ext cx="5808192" cy="43853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46687" y="1920181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명사 선별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(121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546688" y="2380328"/>
            <a:ext cx="2798078" cy="1305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언어 성희롱의 경우 유죄로 인정된 판례의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90%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이상은 신체부위를 직접적으로 언급하여 수치심을 준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</a:p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신체부위 이외에 성적 수치심을 줄 수 있었던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성역할을 부여하는 단어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직접적 단어들 추가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 rot="16200000">
            <a:off x="-1276150" y="3815523"/>
            <a:ext cx="3600000" cy="3151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눈물 방울 47"/>
          <p:cNvSpPr/>
          <p:nvPr/>
        </p:nvSpPr>
        <p:spPr>
          <a:xfrm rot="13500000">
            <a:off x="904683" y="4402238"/>
            <a:ext cx="574766" cy="574766"/>
          </a:xfrm>
          <a:prstGeom prst="teardrop">
            <a:avLst/>
          </a:prstGeom>
          <a:solidFill>
            <a:srgbClr val="3B4E5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 rot="16200000">
            <a:off x="-1090366" y="4023262"/>
            <a:ext cx="3203527" cy="265887"/>
          </a:xfrm>
          <a:prstGeom prst="rect">
            <a:avLst/>
          </a:prstGeom>
          <a:solidFill>
            <a:srgbClr val="3B4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91342" y="4520343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92%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480182" y="4492591"/>
            <a:ext cx="1778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신체부위단어를 사용한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언어 성희롱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눈물 방울 53"/>
          <p:cNvSpPr/>
          <p:nvPr/>
        </p:nvSpPr>
        <p:spPr>
          <a:xfrm rot="13500000">
            <a:off x="893630" y="2092998"/>
            <a:ext cx="574766" cy="574766"/>
          </a:xfrm>
          <a:prstGeom prst="teardrop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 rot="16200000">
            <a:off x="177728" y="2361641"/>
            <a:ext cx="673579" cy="2658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995141" y="2220256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8%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57" name="차트 56"/>
          <p:cNvGraphicFramePr/>
          <p:nvPr>
            <p:extLst>
              <p:ext uri="{D42A27DB-BD31-4B8C-83A1-F6EECF244321}">
                <p14:modId xmlns:p14="http://schemas.microsoft.com/office/powerpoint/2010/main" val="192992764"/>
              </p:ext>
            </p:extLst>
          </p:nvPr>
        </p:nvGraphicFramePr>
        <p:xfrm>
          <a:off x="3847073" y="2851560"/>
          <a:ext cx="3913934" cy="2609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8493859" y="4018431"/>
            <a:ext cx="3109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사용빈도 순 동사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+naïve-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bayse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확률 값 지정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8546688" y="4664762"/>
            <a:ext cx="2798078" cy="1100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국립국어원의 사용 빈도순으로 정리된 단어 중 동사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550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개를 선별하여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명사와 매칭해보고 성희롱 적인 표현이 될 수 있는 명사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동사 조합을 매칭시켜 확률 값을 정합니다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69D3AA-C3CA-424A-BCB6-6F45F40AB226}"/>
              </a:ext>
            </a:extLst>
          </p:cNvPr>
          <p:cNvSpPr/>
          <p:nvPr/>
        </p:nvSpPr>
        <p:spPr>
          <a:xfrm>
            <a:off x="1521016" y="2216154"/>
            <a:ext cx="2363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비유적인 표현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간접표현을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이용한 언어 성희롱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3524B6-E2BF-4714-B2D7-EFF9E12A6A4D}"/>
              </a:ext>
            </a:extLst>
          </p:cNvPr>
          <p:cNvSpPr txBox="1"/>
          <p:nvPr/>
        </p:nvSpPr>
        <p:spPr>
          <a:xfrm>
            <a:off x="3790433" y="5429267"/>
            <a:ext cx="1813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크기표현 동사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DC840-3CE9-49A3-BA6A-898B5AC5BD23}"/>
              </a:ext>
            </a:extLst>
          </p:cNvPr>
          <p:cNvSpPr txBox="1"/>
          <p:nvPr/>
        </p:nvSpPr>
        <p:spPr>
          <a:xfrm>
            <a:off x="4626439" y="5427287"/>
            <a:ext cx="1813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행위표현 동사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6B51CC-FC6E-4BE3-B02C-FDFDFCBE3335}"/>
              </a:ext>
            </a:extLst>
          </p:cNvPr>
          <p:cNvSpPr txBox="1"/>
          <p:nvPr/>
        </p:nvSpPr>
        <p:spPr>
          <a:xfrm>
            <a:off x="5695823" y="5427287"/>
            <a:ext cx="1813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감정표현 동사  </a:t>
            </a:r>
            <a:r>
              <a:rPr lang="en-US" altLang="ko-KR" sz="900" dirty="0"/>
              <a:t>- - - - 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7AB2D2-3B3F-4F1F-9401-C830996D2A32}"/>
              </a:ext>
            </a:extLst>
          </p:cNvPr>
          <p:cNvSpPr/>
          <p:nvPr/>
        </p:nvSpPr>
        <p:spPr>
          <a:xfrm>
            <a:off x="730133" y="998537"/>
            <a:ext cx="11201400" cy="279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Process of Text Classification or detection.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6EA59A7-782C-408B-BD92-9C931034AF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68" t="10741" r="5887" b="7670"/>
          <a:stretch/>
        </p:blipFill>
        <p:spPr>
          <a:xfrm>
            <a:off x="8524388" y="5753055"/>
            <a:ext cx="1795580" cy="10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18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047D3E-6462-437E-AFC9-84751199D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17" t="2509" r="9917" b="-1917"/>
          <a:stretch/>
        </p:blipFill>
        <p:spPr>
          <a:xfrm>
            <a:off x="182881" y="1782527"/>
            <a:ext cx="4526280" cy="464875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1526622-35A2-4686-918F-40478645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085"/>
            <a:ext cx="10515600" cy="809308"/>
          </a:xfrm>
        </p:spPr>
        <p:txBody>
          <a:bodyPr/>
          <a:lstStyle/>
          <a:p>
            <a:r>
              <a:rPr lang="ko-KR" altLang="en-US" dirty="0"/>
              <a:t>텍스트 검출</a:t>
            </a:r>
            <a:r>
              <a:rPr lang="en-US" altLang="ko-KR" dirty="0"/>
              <a:t>(</a:t>
            </a:r>
            <a:r>
              <a:rPr lang="ko-KR" altLang="en-US" dirty="0"/>
              <a:t>명사</a:t>
            </a:r>
            <a:r>
              <a:rPr lang="en-US" altLang="ko-KR" dirty="0"/>
              <a:t>+</a:t>
            </a:r>
            <a:r>
              <a:rPr lang="ko-KR" altLang="en-US" dirty="0"/>
              <a:t>동사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892A97-750D-4647-A30D-4628005FFC5F}"/>
              </a:ext>
            </a:extLst>
          </p:cNvPr>
          <p:cNvSpPr/>
          <p:nvPr/>
        </p:nvSpPr>
        <p:spPr>
          <a:xfrm>
            <a:off x="495300" y="969623"/>
            <a:ext cx="11201400" cy="279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Node.js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와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JSON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을 이용해서 웹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</a:rPr>
              <a:t>크롤링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 및 파싱을 통해 성범죄 판례를 수집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952513-C419-418C-8FAC-98645D501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0" t="16001" r="18501" b="34889"/>
          <a:stretch/>
        </p:blipFill>
        <p:spPr>
          <a:xfrm>
            <a:off x="4876800" y="4251961"/>
            <a:ext cx="6316980" cy="20472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7D9143-29E2-4279-9E87-0F128ADE56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50" t="20889" r="18875" b="37019"/>
          <a:stretch/>
        </p:blipFill>
        <p:spPr>
          <a:xfrm>
            <a:off x="4876800" y="1778931"/>
            <a:ext cx="6316980" cy="216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23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KOMORAN</a:t>
            </a:r>
            <a:r>
              <a:rPr lang="ko-KR" altLang="en-US" dirty="0"/>
              <a:t> </a:t>
            </a:r>
            <a:r>
              <a:rPr lang="en-US" altLang="ko-KR" dirty="0"/>
              <a:t>2.4</a:t>
            </a:r>
            <a:r>
              <a:rPr lang="ko-KR" altLang="en-US" dirty="0"/>
              <a:t> 형태소 분석기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301" y="907815"/>
            <a:ext cx="11201400" cy="279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</a:rPr>
              <a:t>차필터링을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 위해 명사를 분류해주는 응용 프로그램 입니다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리눅스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</a:rPr>
              <a:t>자바뿐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 아니라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</a:rPr>
              <a:t>파이썬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, C++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에도 다른 버전의 형태소 분석기가 존재 합니다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</p:txBody>
      </p:sp>
      <p:sp>
        <p:nvSpPr>
          <p:cNvPr id="5" name="대각선 방향의 모서리가 둥근 사각형 4"/>
          <p:cNvSpPr/>
          <p:nvPr/>
        </p:nvSpPr>
        <p:spPr>
          <a:xfrm>
            <a:off x="754510" y="3142961"/>
            <a:ext cx="2842260" cy="284226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0099CC"/>
              </a:gs>
              <a:gs pos="46000">
                <a:srgbClr val="0A0032"/>
              </a:gs>
              <a:gs pos="100000">
                <a:srgbClr val="0A0032"/>
              </a:gs>
            </a:gsLst>
            <a:path path="circle">
              <a:fillToRect l="50000" t="130000" r="50000" b="-30000"/>
            </a:path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830450" y="3195266"/>
            <a:ext cx="2308082" cy="396240"/>
          </a:xfrm>
          <a:prstGeom prst="rect">
            <a:avLst/>
          </a:prstGeom>
          <a:gradFill>
            <a:gsLst>
              <a:gs pos="0">
                <a:srgbClr val="0A222C"/>
              </a:gs>
              <a:gs pos="53000">
                <a:srgbClr val="3B4E56"/>
              </a:gs>
              <a:gs pos="83000">
                <a:srgbClr val="3B4E56"/>
              </a:gs>
              <a:gs pos="100000">
                <a:srgbClr val="0A222C"/>
              </a:gs>
            </a:gsLst>
            <a:lin ang="96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830450" y="3721046"/>
            <a:ext cx="2103120" cy="396240"/>
          </a:xfrm>
          <a:prstGeom prst="rect">
            <a:avLst/>
          </a:prstGeom>
          <a:gradFill>
            <a:gsLst>
              <a:gs pos="0">
                <a:srgbClr val="0A222C"/>
              </a:gs>
              <a:gs pos="53000">
                <a:srgbClr val="3B4E56"/>
              </a:gs>
              <a:gs pos="83000">
                <a:srgbClr val="3B4E56"/>
              </a:gs>
              <a:gs pos="100000">
                <a:srgbClr val="0A222C"/>
              </a:gs>
            </a:gsLst>
            <a:lin ang="96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830450" y="4242956"/>
            <a:ext cx="2026165" cy="396240"/>
          </a:xfrm>
          <a:prstGeom prst="rect">
            <a:avLst/>
          </a:prstGeom>
          <a:gradFill>
            <a:gsLst>
              <a:gs pos="0">
                <a:srgbClr val="0A222C"/>
              </a:gs>
              <a:gs pos="53000">
                <a:srgbClr val="3B4E56"/>
              </a:gs>
              <a:gs pos="83000">
                <a:srgbClr val="3B4E56"/>
              </a:gs>
              <a:gs pos="100000">
                <a:srgbClr val="0A222C"/>
              </a:gs>
            </a:gsLst>
            <a:lin ang="96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830450" y="4772606"/>
            <a:ext cx="2219867" cy="396240"/>
          </a:xfrm>
          <a:prstGeom prst="rect">
            <a:avLst/>
          </a:prstGeom>
          <a:gradFill>
            <a:gsLst>
              <a:gs pos="0">
                <a:srgbClr val="0A222C"/>
              </a:gs>
              <a:gs pos="53000">
                <a:srgbClr val="3B4E56"/>
              </a:gs>
              <a:gs pos="83000">
                <a:srgbClr val="3B4E56"/>
              </a:gs>
              <a:gs pos="100000">
                <a:srgbClr val="0A222C"/>
              </a:gs>
            </a:gsLst>
            <a:lin ang="96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59781" y="3654492"/>
            <a:ext cx="2308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형태소 분석기 정확도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2797" y="3999494"/>
            <a:ext cx="2171423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모의 테스트에서는 </a:t>
            </a:r>
            <a:r>
              <a:rPr lang="en-US" altLang="ko-KR" sz="1200" dirty="0" err="1">
                <a:solidFill>
                  <a:schemeClr val="bg1"/>
                </a:solidFill>
              </a:rPr>
              <a:t>Mecab-Ko</a:t>
            </a:r>
            <a:r>
              <a:rPr lang="en-US" altLang="ko-KR" sz="1200" dirty="0">
                <a:solidFill>
                  <a:schemeClr val="bg1"/>
                </a:solidFill>
              </a:rPr>
              <a:t> 0.9.2 </a:t>
            </a:r>
            <a:r>
              <a:rPr lang="ko-KR" altLang="en-US" sz="1200" dirty="0">
                <a:solidFill>
                  <a:schemeClr val="bg1"/>
                </a:solidFill>
              </a:rPr>
              <a:t>이용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가상머신을 이용한 </a:t>
            </a:r>
            <a:r>
              <a:rPr lang="en-US" altLang="ko-KR" sz="1200" dirty="0">
                <a:solidFill>
                  <a:schemeClr val="bg1"/>
                </a:solidFill>
              </a:rPr>
              <a:t>Linux 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</a:rPr>
              <a:t>어플에서는</a:t>
            </a:r>
            <a:r>
              <a:rPr lang="ko-KR" altLang="en-US" sz="1200" dirty="0">
                <a:solidFill>
                  <a:schemeClr val="bg1"/>
                </a:solidFill>
              </a:rPr>
              <a:t> 자바기반 언어인 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KOMORAN</a:t>
            </a:r>
            <a:r>
              <a:rPr lang="ko-KR" altLang="en-US" sz="1200" dirty="0">
                <a:solidFill>
                  <a:schemeClr val="bg1"/>
                </a:solidFill>
              </a:rPr>
              <a:t>으로 적용 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3103" y="322659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95%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61232" y="4311166"/>
            <a:ext cx="550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88%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54736" y="3759316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91%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1871" y="4810007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93%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09998" y="1502020"/>
            <a:ext cx="361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65666A"/>
                </a:solidFill>
              </a:rPr>
              <a:t>형태소 분석기 </a:t>
            </a:r>
            <a:r>
              <a:rPr lang="en-US" altLang="ko-KR" b="1" dirty="0">
                <a:solidFill>
                  <a:srgbClr val="65666A"/>
                </a:solidFill>
              </a:rPr>
              <a:t>(KOMORAN 2.4) </a:t>
            </a:r>
            <a:endParaRPr lang="ko-KR" altLang="en-US" b="1" dirty="0">
              <a:solidFill>
                <a:srgbClr val="65666A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09997" y="1923302"/>
            <a:ext cx="10197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추출된 명사단어와 검출할 문장에서의 명사 관계를 보기 위해 검출할 문장의 형태소 분석에 필요한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기반의 형태소 분석기 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4" name="타원 23"/>
          <p:cNvSpPr/>
          <p:nvPr/>
        </p:nvSpPr>
        <p:spPr>
          <a:xfrm>
            <a:off x="652932" y="1488382"/>
            <a:ext cx="396607" cy="396607"/>
          </a:xfrm>
          <a:prstGeom prst="ellipse">
            <a:avLst/>
          </a:prstGeom>
          <a:gradFill flip="none" rotWithShape="1">
            <a:gsLst>
              <a:gs pos="20000">
                <a:schemeClr val="accent1">
                  <a:lumMod val="40000"/>
                  <a:lumOff val="60000"/>
                </a:schemeClr>
              </a:gs>
              <a:gs pos="55000">
                <a:srgbClr val="0A0032"/>
              </a:gs>
              <a:gs pos="100000">
                <a:srgbClr val="0A0032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98D92F-E96A-4194-A1E9-FDC649339E5A}"/>
              </a:ext>
            </a:extLst>
          </p:cNvPr>
          <p:cNvSpPr txBox="1"/>
          <p:nvPr/>
        </p:nvSpPr>
        <p:spPr>
          <a:xfrm>
            <a:off x="3767816" y="3215096"/>
            <a:ext cx="248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품사 정확도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4DE0B1-6199-4B47-886B-A24F43465338}"/>
              </a:ext>
            </a:extLst>
          </p:cNvPr>
          <p:cNvSpPr txBox="1"/>
          <p:nvPr/>
        </p:nvSpPr>
        <p:spPr>
          <a:xfrm>
            <a:off x="3754898" y="3768087"/>
            <a:ext cx="2308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형태소 분석 정확도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D2A92-54B4-4367-82E4-1B341A8788CF}"/>
              </a:ext>
            </a:extLst>
          </p:cNvPr>
          <p:cNvSpPr txBox="1"/>
          <p:nvPr/>
        </p:nvSpPr>
        <p:spPr>
          <a:xfrm>
            <a:off x="3689491" y="4272667"/>
            <a:ext cx="2308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품사 정확도</a:t>
            </a: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숫자 기호 포함 시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E4290D-43AA-40CC-9ED0-73A8C1668F57}"/>
              </a:ext>
            </a:extLst>
          </p:cNvPr>
          <p:cNvSpPr txBox="1"/>
          <p:nvPr/>
        </p:nvSpPr>
        <p:spPr>
          <a:xfrm>
            <a:off x="3742235" y="4856174"/>
            <a:ext cx="23080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품사 정확도</a:t>
            </a:r>
            <a:r>
              <a:rPr lang="en-US" altLang="ko-KR" sz="1100" b="1" dirty="0">
                <a:solidFill>
                  <a:schemeClr val="bg1"/>
                </a:solidFill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</a:rPr>
              <a:t>숫자 기호 </a:t>
            </a:r>
            <a:r>
              <a:rPr lang="ko-KR" altLang="en-US" sz="1100" b="1" dirty="0" err="1">
                <a:solidFill>
                  <a:schemeClr val="bg1"/>
                </a:solidFill>
              </a:rPr>
              <a:t>포함시</a:t>
            </a:r>
            <a:r>
              <a:rPr lang="en-US" altLang="ko-KR" sz="1100" b="1" dirty="0">
                <a:solidFill>
                  <a:schemeClr val="bg1"/>
                </a:solidFill>
              </a:rPr>
              <a:t>)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09CE30-0F4F-4B86-AB4C-DAEAB6B10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34" t="30211" r="34684" b="25219"/>
          <a:stretch/>
        </p:blipFill>
        <p:spPr>
          <a:xfrm>
            <a:off x="7108999" y="2519757"/>
            <a:ext cx="4328491" cy="358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18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kwangsiklee.com/wp-content/uploads/2017/02/mecab2.png">
            <a:extLst>
              <a:ext uri="{FF2B5EF4-FFF2-40B4-BE49-F238E27FC236}">
                <a16:creationId xmlns:a16="http://schemas.microsoft.com/office/drawing/2014/main" id="{72C7B696-7ADA-4015-987E-3FCA4CF6D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23" y="2436705"/>
            <a:ext cx="2478852" cy="420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kwangsiklee.com/wp-content/uploads/2017/02/mecab1.png">
            <a:extLst>
              <a:ext uri="{FF2B5EF4-FFF2-40B4-BE49-F238E27FC236}">
                <a16:creationId xmlns:a16="http://schemas.microsoft.com/office/drawing/2014/main" id="{4E0E80F8-53CA-4FF2-B7AA-27A038E9D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4" y="4695508"/>
            <a:ext cx="3153892" cy="194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49C7CFF-3B72-46E5-97F4-C8DA63A5F3EE}"/>
              </a:ext>
            </a:extLst>
          </p:cNvPr>
          <p:cNvSpPr txBox="1">
            <a:spLocks/>
          </p:cNvSpPr>
          <p:nvPr/>
        </p:nvSpPr>
        <p:spPr>
          <a:xfrm>
            <a:off x="1008345" y="1410335"/>
            <a:ext cx="10515600" cy="809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A222C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1B9548F-2E3B-439D-92AB-D7071AD97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510"/>
            <a:ext cx="10515600" cy="809308"/>
          </a:xfrm>
        </p:spPr>
        <p:txBody>
          <a:bodyPr/>
          <a:lstStyle/>
          <a:p>
            <a:r>
              <a:rPr lang="en-US" altLang="ko-KR" dirty="0"/>
              <a:t>※</a:t>
            </a:r>
            <a:r>
              <a:rPr lang="en-US" altLang="ko-KR" dirty="0" err="1"/>
              <a:t>Mecab-ko</a:t>
            </a:r>
            <a:r>
              <a:rPr lang="ko-KR" altLang="en-US" dirty="0"/>
              <a:t>형태소 분석기</a:t>
            </a:r>
            <a:r>
              <a:rPr lang="en-US" altLang="ko-KR" dirty="0"/>
              <a:t>(</a:t>
            </a:r>
            <a:r>
              <a:rPr lang="ko-KR" altLang="en-US" dirty="0"/>
              <a:t>모의테스트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30" name="Picture 6" descr="http://www.kwangsiklee.com/wp-content/uploads/2017/07/mecab0400.png">
            <a:extLst>
              <a:ext uri="{FF2B5EF4-FFF2-40B4-BE49-F238E27FC236}">
                <a16:creationId xmlns:a16="http://schemas.microsoft.com/office/drawing/2014/main" id="{7488D7AA-11FB-4C94-A9E4-8B444A611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4" y="2455106"/>
            <a:ext cx="3153891" cy="202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CAAE3D-1410-48C1-BF0F-E60F4407DA3A}"/>
              </a:ext>
            </a:extLst>
          </p:cNvPr>
          <p:cNvSpPr txBox="1"/>
          <p:nvPr/>
        </p:nvSpPr>
        <p:spPr>
          <a:xfrm>
            <a:off x="1209998" y="1502020"/>
            <a:ext cx="299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65666A"/>
                </a:solidFill>
              </a:rPr>
              <a:t>형태소 분석기 </a:t>
            </a:r>
            <a:r>
              <a:rPr lang="en-US" altLang="ko-KR" b="1" dirty="0">
                <a:solidFill>
                  <a:srgbClr val="65666A"/>
                </a:solidFill>
              </a:rPr>
              <a:t>(</a:t>
            </a:r>
            <a:r>
              <a:rPr lang="en-US" altLang="ko-KR" b="1" dirty="0" err="1">
                <a:solidFill>
                  <a:srgbClr val="65666A"/>
                </a:solidFill>
              </a:rPr>
              <a:t>Mecab-ko</a:t>
            </a:r>
            <a:r>
              <a:rPr lang="en-US" altLang="ko-KR" b="1" dirty="0">
                <a:solidFill>
                  <a:srgbClr val="65666A"/>
                </a:solidFill>
              </a:rPr>
              <a:t>)</a:t>
            </a:r>
            <a:endParaRPr lang="ko-KR" altLang="en-US" b="1" dirty="0">
              <a:solidFill>
                <a:srgbClr val="65666A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482D80A-9F82-4A86-9047-B551C54D463C}"/>
              </a:ext>
            </a:extLst>
          </p:cNvPr>
          <p:cNvSpPr/>
          <p:nvPr/>
        </p:nvSpPr>
        <p:spPr>
          <a:xfrm>
            <a:off x="652932" y="1488382"/>
            <a:ext cx="396607" cy="396607"/>
          </a:xfrm>
          <a:prstGeom prst="ellipse">
            <a:avLst/>
          </a:prstGeom>
          <a:gradFill flip="none" rotWithShape="1">
            <a:gsLst>
              <a:gs pos="20000">
                <a:schemeClr val="accent1">
                  <a:lumMod val="40000"/>
                  <a:lumOff val="60000"/>
                </a:schemeClr>
              </a:gs>
              <a:gs pos="55000">
                <a:srgbClr val="0A0032"/>
              </a:gs>
              <a:gs pos="100000">
                <a:srgbClr val="0A0032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2DC7B-F03A-455B-BC2B-CAD003790A09}"/>
              </a:ext>
            </a:extLst>
          </p:cNvPr>
          <p:cNvSpPr/>
          <p:nvPr/>
        </p:nvSpPr>
        <p:spPr>
          <a:xfrm>
            <a:off x="1209997" y="1923302"/>
            <a:ext cx="10197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추출된 명사단어와 검출할 문장에서의 명사 관계를 보기 위해 검출할 문장의 형태소 분석에 필요한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Linux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기반의 형태소 분석기 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87D870-7E7D-4204-8920-FD2470FE3F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469" t="31725" r="16059" b="15999"/>
          <a:stretch/>
        </p:blipFill>
        <p:spPr>
          <a:xfrm>
            <a:off x="461887" y="2455106"/>
            <a:ext cx="4490568" cy="416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11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Naïve </a:t>
            </a:r>
            <a:r>
              <a:rPr lang="en-US" altLang="ko-KR" dirty="0" err="1"/>
              <a:t>Bayse</a:t>
            </a:r>
            <a:r>
              <a:rPr lang="en-US" altLang="ko-KR" dirty="0"/>
              <a:t> Function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70663" y="879102"/>
            <a:ext cx="11201400" cy="279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인공지능 분야에서 사용하는 기초적인 함수이며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</a:rPr>
              <a:t>베이즈의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 정리를 이용해 간단하게 연산한다고 해서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Naïve(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순진한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</a:rPr>
              <a:t>Bayse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라 이름이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</a:rPr>
              <a:t>붙여짐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8854" y="1480896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간단한 함수구조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08854" y="1970561"/>
            <a:ext cx="2701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간단하면서도 특징벡터를 모두 함수에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넣을 수 있는 강점이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Freeform 13"/>
          <p:cNvSpPr>
            <a:spLocks noEditPoints="1"/>
          </p:cNvSpPr>
          <p:nvPr/>
        </p:nvSpPr>
        <p:spPr bwMode="auto">
          <a:xfrm>
            <a:off x="7036676" y="1447972"/>
            <a:ext cx="367393" cy="412511"/>
          </a:xfrm>
          <a:custGeom>
            <a:avLst/>
            <a:gdLst>
              <a:gd name="T0" fmla="*/ 186 w 240"/>
              <a:gd name="T1" fmla="*/ 120 h 267"/>
              <a:gd name="T2" fmla="*/ 53 w 240"/>
              <a:gd name="T3" fmla="*/ 120 h 267"/>
              <a:gd name="T4" fmla="*/ 53 w 240"/>
              <a:gd name="T5" fmla="*/ 147 h 267"/>
              <a:gd name="T6" fmla="*/ 186 w 240"/>
              <a:gd name="T7" fmla="*/ 147 h 267"/>
              <a:gd name="T8" fmla="*/ 186 w 240"/>
              <a:gd name="T9" fmla="*/ 120 h 267"/>
              <a:gd name="T10" fmla="*/ 186 w 240"/>
              <a:gd name="T11" fmla="*/ 120 h 267"/>
              <a:gd name="T12" fmla="*/ 213 w 240"/>
              <a:gd name="T13" fmla="*/ 27 h 267"/>
              <a:gd name="T14" fmla="*/ 200 w 240"/>
              <a:gd name="T15" fmla="*/ 27 h 267"/>
              <a:gd name="T16" fmla="*/ 200 w 240"/>
              <a:gd name="T17" fmla="*/ 0 h 267"/>
              <a:gd name="T18" fmla="*/ 173 w 240"/>
              <a:gd name="T19" fmla="*/ 0 h 267"/>
              <a:gd name="T20" fmla="*/ 173 w 240"/>
              <a:gd name="T21" fmla="*/ 27 h 267"/>
              <a:gd name="T22" fmla="*/ 66 w 240"/>
              <a:gd name="T23" fmla="*/ 27 h 267"/>
              <a:gd name="T24" fmla="*/ 66 w 240"/>
              <a:gd name="T25" fmla="*/ 0 h 267"/>
              <a:gd name="T26" fmla="*/ 40 w 240"/>
              <a:gd name="T27" fmla="*/ 0 h 267"/>
              <a:gd name="T28" fmla="*/ 40 w 240"/>
              <a:gd name="T29" fmla="*/ 27 h 267"/>
              <a:gd name="T30" fmla="*/ 26 w 240"/>
              <a:gd name="T31" fmla="*/ 27 h 267"/>
              <a:gd name="T32" fmla="*/ 0 w 240"/>
              <a:gd name="T33" fmla="*/ 53 h 267"/>
              <a:gd name="T34" fmla="*/ 0 w 240"/>
              <a:gd name="T35" fmla="*/ 240 h 267"/>
              <a:gd name="T36" fmla="*/ 26 w 240"/>
              <a:gd name="T37" fmla="*/ 267 h 267"/>
              <a:gd name="T38" fmla="*/ 213 w 240"/>
              <a:gd name="T39" fmla="*/ 267 h 267"/>
              <a:gd name="T40" fmla="*/ 240 w 240"/>
              <a:gd name="T41" fmla="*/ 240 h 267"/>
              <a:gd name="T42" fmla="*/ 240 w 240"/>
              <a:gd name="T43" fmla="*/ 53 h 267"/>
              <a:gd name="T44" fmla="*/ 213 w 240"/>
              <a:gd name="T45" fmla="*/ 27 h 267"/>
              <a:gd name="T46" fmla="*/ 213 w 240"/>
              <a:gd name="T47" fmla="*/ 27 h 267"/>
              <a:gd name="T48" fmla="*/ 213 w 240"/>
              <a:gd name="T49" fmla="*/ 240 h 267"/>
              <a:gd name="T50" fmla="*/ 26 w 240"/>
              <a:gd name="T51" fmla="*/ 240 h 267"/>
              <a:gd name="T52" fmla="*/ 26 w 240"/>
              <a:gd name="T53" fmla="*/ 93 h 267"/>
              <a:gd name="T54" fmla="*/ 213 w 240"/>
              <a:gd name="T55" fmla="*/ 93 h 267"/>
              <a:gd name="T56" fmla="*/ 213 w 240"/>
              <a:gd name="T57" fmla="*/ 240 h 267"/>
              <a:gd name="T58" fmla="*/ 213 w 240"/>
              <a:gd name="T59" fmla="*/ 240 h 267"/>
              <a:gd name="T60" fmla="*/ 146 w 240"/>
              <a:gd name="T61" fmla="*/ 173 h 267"/>
              <a:gd name="T62" fmla="*/ 53 w 240"/>
              <a:gd name="T63" fmla="*/ 173 h 267"/>
              <a:gd name="T64" fmla="*/ 53 w 240"/>
              <a:gd name="T65" fmla="*/ 200 h 267"/>
              <a:gd name="T66" fmla="*/ 146 w 240"/>
              <a:gd name="T67" fmla="*/ 200 h 267"/>
              <a:gd name="T68" fmla="*/ 146 w 240"/>
              <a:gd name="T69" fmla="*/ 173 h 267"/>
              <a:gd name="T70" fmla="*/ 146 w 240"/>
              <a:gd name="T71" fmla="*/ 173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40" h="267">
                <a:moveTo>
                  <a:pt x="186" y="120"/>
                </a:moveTo>
                <a:lnTo>
                  <a:pt x="53" y="120"/>
                </a:lnTo>
                <a:lnTo>
                  <a:pt x="53" y="147"/>
                </a:lnTo>
                <a:lnTo>
                  <a:pt x="186" y="147"/>
                </a:lnTo>
                <a:lnTo>
                  <a:pt x="186" y="120"/>
                </a:lnTo>
                <a:lnTo>
                  <a:pt x="186" y="120"/>
                </a:lnTo>
                <a:close/>
                <a:moveTo>
                  <a:pt x="213" y="27"/>
                </a:moveTo>
                <a:lnTo>
                  <a:pt x="200" y="27"/>
                </a:lnTo>
                <a:lnTo>
                  <a:pt x="200" y="0"/>
                </a:lnTo>
                <a:lnTo>
                  <a:pt x="173" y="0"/>
                </a:lnTo>
                <a:lnTo>
                  <a:pt x="173" y="27"/>
                </a:lnTo>
                <a:lnTo>
                  <a:pt x="66" y="27"/>
                </a:lnTo>
                <a:lnTo>
                  <a:pt x="66" y="0"/>
                </a:lnTo>
                <a:lnTo>
                  <a:pt x="40" y="0"/>
                </a:lnTo>
                <a:lnTo>
                  <a:pt x="40" y="27"/>
                </a:lnTo>
                <a:lnTo>
                  <a:pt x="26" y="27"/>
                </a:lnTo>
                <a:cubicBezTo>
                  <a:pt x="12" y="27"/>
                  <a:pt x="0" y="39"/>
                  <a:pt x="0" y="53"/>
                </a:cubicBezTo>
                <a:lnTo>
                  <a:pt x="0" y="240"/>
                </a:lnTo>
                <a:cubicBezTo>
                  <a:pt x="0" y="255"/>
                  <a:pt x="12" y="267"/>
                  <a:pt x="26" y="267"/>
                </a:cubicBezTo>
                <a:lnTo>
                  <a:pt x="213" y="267"/>
                </a:lnTo>
                <a:cubicBezTo>
                  <a:pt x="228" y="267"/>
                  <a:pt x="240" y="255"/>
                  <a:pt x="240" y="240"/>
                </a:cubicBezTo>
                <a:lnTo>
                  <a:pt x="240" y="53"/>
                </a:lnTo>
                <a:cubicBezTo>
                  <a:pt x="240" y="39"/>
                  <a:pt x="228" y="27"/>
                  <a:pt x="213" y="27"/>
                </a:cubicBezTo>
                <a:lnTo>
                  <a:pt x="213" y="27"/>
                </a:lnTo>
                <a:close/>
                <a:moveTo>
                  <a:pt x="213" y="240"/>
                </a:moveTo>
                <a:lnTo>
                  <a:pt x="26" y="240"/>
                </a:lnTo>
                <a:lnTo>
                  <a:pt x="26" y="93"/>
                </a:lnTo>
                <a:lnTo>
                  <a:pt x="213" y="93"/>
                </a:lnTo>
                <a:lnTo>
                  <a:pt x="213" y="240"/>
                </a:lnTo>
                <a:lnTo>
                  <a:pt x="213" y="240"/>
                </a:lnTo>
                <a:close/>
                <a:moveTo>
                  <a:pt x="146" y="173"/>
                </a:moveTo>
                <a:lnTo>
                  <a:pt x="53" y="173"/>
                </a:lnTo>
                <a:lnTo>
                  <a:pt x="53" y="200"/>
                </a:lnTo>
                <a:lnTo>
                  <a:pt x="146" y="200"/>
                </a:lnTo>
                <a:lnTo>
                  <a:pt x="146" y="173"/>
                </a:lnTo>
                <a:lnTo>
                  <a:pt x="146" y="173"/>
                </a:lnTo>
                <a:close/>
              </a:path>
            </a:pathLst>
          </a:custGeom>
          <a:gradFill>
            <a:gsLst>
              <a:gs pos="0">
                <a:srgbClr val="0A222C"/>
              </a:gs>
              <a:gs pos="53000">
                <a:srgbClr val="3B4E56"/>
              </a:gs>
              <a:gs pos="83000">
                <a:srgbClr val="3B4E56"/>
              </a:gs>
              <a:gs pos="100000">
                <a:srgbClr val="0A222C"/>
              </a:gs>
            </a:gsLst>
            <a:lin ang="96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9" name="Freeform 17"/>
          <p:cNvSpPr>
            <a:spLocks noEditPoints="1"/>
          </p:cNvSpPr>
          <p:nvPr/>
        </p:nvSpPr>
        <p:spPr bwMode="auto">
          <a:xfrm>
            <a:off x="3302058" y="1450846"/>
            <a:ext cx="370616" cy="412510"/>
          </a:xfrm>
          <a:custGeom>
            <a:avLst/>
            <a:gdLst>
              <a:gd name="T0" fmla="*/ 84 w 240"/>
              <a:gd name="T1" fmla="*/ 213 h 267"/>
              <a:gd name="T2" fmla="*/ 116 w 240"/>
              <a:gd name="T3" fmla="*/ 181 h 267"/>
              <a:gd name="T4" fmla="*/ 149 w 240"/>
              <a:gd name="T5" fmla="*/ 213 h 267"/>
              <a:gd name="T6" fmla="*/ 163 w 240"/>
              <a:gd name="T7" fmla="*/ 199 h 267"/>
              <a:gd name="T8" fmla="*/ 130 w 240"/>
              <a:gd name="T9" fmla="*/ 167 h 267"/>
              <a:gd name="T10" fmla="*/ 163 w 240"/>
              <a:gd name="T11" fmla="*/ 134 h 267"/>
              <a:gd name="T12" fmla="*/ 149 w 240"/>
              <a:gd name="T13" fmla="*/ 120 h 267"/>
              <a:gd name="T14" fmla="*/ 116 w 240"/>
              <a:gd name="T15" fmla="*/ 153 h 267"/>
              <a:gd name="T16" fmla="*/ 84 w 240"/>
              <a:gd name="T17" fmla="*/ 120 h 267"/>
              <a:gd name="T18" fmla="*/ 70 w 240"/>
              <a:gd name="T19" fmla="*/ 134 h 267"/>
              <a:gd name="T20" fmla="*/ 102 w 240"/>
              <a:gd name="T21" fmla="*/ 167 h 267"/>
              <a:gd name="T22" fmla="*/ 70 w 240"/>
              <a:gd name="T23" fmla="*/ 199 h 267"/>
              <a:gd name="T24" fmla="*/ 84 w 240"/>
              <a:gd name="T25" fmla="*/ 213 h 267"/>
              <a:gd name="T26" fmla="*/ 84 w 240"/>
              <a:gd name="T27" fmla="*/ 213 h 267"/>
              <a:gd name="T28" fmla="*/ 213 w 240"/>
              <a:gd name="T29" fmla="*/ 27 h 267"/>
              <a:gd name="T30" fmla="*/ 200 w 240"/>
              <a:gd name="T31" fmla="*/ 27 h 267"/>
              <a:gd name="T32" fmla="*/ 200 w 240"/>
              <a:gd name="T33" fmla="*/ 0 h 267"/>
              <a:gd name="T34" fmla="*/ 173 w 240"/>
              <a:gd name="T35" fmla="*/ 0 h 267"/>
              <a:gd name="T36" fmla="*/ 173 w 240"/>
              <a:gd name="T37" fmla="*/ 27 h 267"/>
              <a:gd name="T38" fmla="*/ 66 w 240"/>
              <a:gd name="T39" fmla="*/ 27 h 267"/>
              <a:gd name="T40" fmla="*/ 66 w 240"/>
              <a:gd name="T41" fmla="*/ 0 h 267"/>
              <a:gd name="T42" fmla="*/ 40 w 240"/>
              <a:gd name="T43" fmla="*/ 0 h 267"/>
              <a:gd name="T44" fmla="*/ 40 w 240"/>
              <a:gd name="T45" fmla="*/ 27 h 267"/>
              <a:gd name="T46" fmla="*/ 26 w 240"/>
              <a:gd name="T47" fmla="*/ 27 h 267"/>
              <a:gd name="T48" fmla="*/ 0 w 240"/>
              <a:gd name="T49" fmla="*/ 53 h 267"/>
              <a:gd name="T50" fmla="*/ 0 w 240"/>
              <a:gd name="T51" fmla="*/ 240 h 267"/>
              <a:gd name="T52" fmla="*/ 26 w 240"/>
              <a:gd name="T53" fmla="*/ 267 h 267"/>
              <a:gd name="T54" fmla="*/ 213 w 240"/>
              <a:gd name="T55" fmla="*/ 267 h 267"/>
              <a:gd name="T56" fmla="*/ 240 w 240"/>
              <a:gd name="T57" fmla="*/ 240 h 267"/>
              <a:gd name="T58" fmla="*/ 240 w 240"/>
              <a:gd name="T59" fmla="*/ 53 h 267"/>
              <a:gd name="T60" fmla="*/ 213 w 240"/>
              <a:gd name="T61" fmla="*/ 27 h 267"/>
              <a:gd name="T62" fmla="*/ 213 w 240"/>
              <a:gd name="T63" fmla="*/ 27 h 267"/>
              <a:gd name="T64" fmla="*/ 213 w 240"/>
              <a:gd name="T65" fmla="*/ 240 h 267"/>
              <a:gd name="T66" fmla="*/ 26 w 240"/>
              <a:gd name="T67" fmla="*/ 240 h 267"/>
              <a:gd name="T68" fmla="*/ 26 w 240"/>
              <a:gd name="T69" fmla="*/ 93 h 267"/>
              <a:gd name="T70" fmla="*/ 213 w 240"/>
              <a:gd name="T71" fmla="*/ 93 h 267"/>
              <a:gd name="T72" fmla="*/ 213 w 240"/>
              <a:gd name="T73" fmla="*/ 240 h 267"/>
              <a:gd name="T74" fmla="*/ 213 w 240"/>
              <a:gd name="T75" fmla="*/ 240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40" h="267">
                <a:moveTo>
                  <a:pt x="84" y="213"/>
                </a:moveTo>
                <a:lnTo>
                  <a:pt x="116" y="181"/>
                </a:lnTo>
                <a:lnTo>
                  <a:pt x="149" y="213"/>
                </a:lnTo>
                <a:lnTo>
                  <a:pt x="163" y="199"/>
                </a:lnTo>
                <a:lnTo>
                  <a:pt x="130" y="167"/>
                </a:lnTo>
                <a:lnTo>
                  <a:pt x="163" y="134"/>
                </a:lnTo>
                <a:lnTo>
                  <a:pt x="149" y="120"/>
                </a:lnTo>
                <a:lnTo>
                  <a:pt x="116" y="153"/>
                </a:lnTo>
                <a:lnTo>
                  <a:pt x="84" y="120"/>
                </a:lnTo>
                <a:lnTo>
                  <a:pt x="70" y="134"/>
                </a:lnTo>
                <a:lnTo>
                  <a:pt x="102" y="167"/>
                </a:lnTo>
                <a:lnTo>
                  <a:pt x="70" y="199"/>
                </a:lnTo>
                <a:lnTo>
                  <a:pt x="84" y="213"/>
                </a:lnTo>
                <a:lnTo>
                  <a:pt x="84" y="213"/>
                </a:lnTo>
                <a:close/>
                <a:moveTo>
                  <a:pt x="213" y="27"/>
                </a:moveTo>
                <a:lnTo>
                  <a:pt x="200" y="27"/>
                </a:lnTo>
                <a:lnTo>
                  <a:pt x="200" y="0"/>
                </a:lnTo>
                <a:lnTo>
                  <a:pt x="173" y="0"/>
                </a:lnTo>
                <a:lnTo>
                  <a:pt x="173" y="27"/>
                </a:lnTo>
                <a:lnTo>
                  <a:pt x="66" y="27"/>
                </a:lnTo>
                <a:lnTo>
                  <a:pt x="66" y="0"/>
                </a:lnTo>
                <a:lnTo>
                  <a:pt x="40" y="0"/>
                </a:lnTo>
                <a:lnTo>
                  <a:pt x="40" y="27"/>
                </a:lnTo>
                <a:lnTo>
                  <a:pt x="26" y="27"/>
                </a:lnTo>
                <a:cubicBezTo>
                  <a:pt x="12" y="27"/>
                  <a:pt x="0" y="39"/>
                  <a:pt x="0" y="53"/>
                </a:cubicBezTo>
                <a:lnTo>
                  <a:pt x="0" y="240"/>
                </a:lnTo>
                <a:cubicBezTo>
                  <a:pt x="0" y="255"/>
                  <a:pt x="12" y="267"/>
                  <a:pt x="26" y="267"/>
                </a:cubicBezTo>
                <a:lnTo>
                  <a:pt x="213" y="267"/>
                </a:lnTo>
                <a:cubicBezTo>
                  <a:pt x="228" y="267"/>
                  <a:pt x="240" y="255"/>
                  <a:pt x="240" y="240"/>
                </a:cubicBezTo>
                <a:lnTo>
                  <a:pt x="240" y="53"/>
                </a:lnTo>
                <a:cubicBezTo>
                  <a:pt x="240" y="39"/>
                  <a:pt x="228" y="27"/>
                  <a:pt x="213" y="27"/>
                </a:cubicBezTo>
                <a:lnTo>
                  <a:pt x="213" y="27"/>
                </a:lnTo>
                <a:close/>
                <a:moveTo>
                  <a:pt x="213" y="240"/>
                </a:moveTo>
                <a:lnTo>
                  <a:pt x="26" y="240"/>
                </a:lnTo>
                <a:lnTo>
                  <a:pt x="26" y="93"/>
                </a:lnTo>
                <a:lnTo>
                  <a:pt x="213" y="93"/>
                </a:lnTo>
                <a:lnTo>
                  <a:pt x="213" y="240"/>
                </a:lnTo>
                <a:lnTo>
                  <a:pt x="213" y="240"/>
                </a:lnTo>
                <a:close/>
              </a:path>
            </a:pathLst>
          </a:custGeom>
          <a:gradFill>
            <a:gsLst>
              <a:gs pos="0">
                <a:srgbClr val="0A222C"/>
              </a:gs>
              <a:gs pos="53000">
                <a:srgbClr val="3B4E56"/>
              </a:gs>
              <a:gs pos="83000">
                <a:srgbClr val="3B4E56"/>
              </a:gs>
              <a:gs pos="100000">
                <a:srgbClr val="0A222C"/>
              </a:gs>
            </a:gsLst>
            <a:lin ang="96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0" name="Freeform 21"/>
          <p:cNvSpPr>
            <a:spLocks noEditPoints="1"/>
          </p:cNvSpPr>
          <p:nvPr/>
        </p:nvSpPr>
        <p:spPr bwMode="auto">
          <a:xfrm>
            <a:off x="10673387" y="1458863"/>
            <a:ext cx="370615" cy="412510"/>
          </a:xfrm>
          <a:custGeom>
            <a:avLst/>
            <a:gdLst>
              <a:gd name="T0" fmla="*/ 180 w 240"/>
              <a:gd name="T1" fmla="*/ 134 h 267"/>
              <a:gd name="T2" fmla="*/ 166 w 240"/>
              <a:gd name="T3" fmla="*/ 120 h 267"/>
              <a:gd name="T4" fmla="*/ 101 w 240"/>
              <a:gd name="T5" fmla="*/ 185 h 267"/>
              <a:gd name="T6" fmla="*/ 73 w 240"/>
              <a:gd name="T7" fmla="*/ 157 h 267"/>
              <a:gd name="T8" fmla="*/ 58 w 240"/>
              <a:gd name="T9" fmla="*/ 171 h 267"/>
              <a:gd name="T10" fmla="*/ 101 w 240"/>
              <a:gd name="T11" fmla="*/ 213 h 267"/>
              <a:gd name="T12" fmla="*/ 180 w 240"/>
              <a:gd name="T13" fmla="*/ 134 h 267"/>
              <a:gd name="T14" fmla="*/ 180 w 240"/>
              <a:gd name="T15" fmla="*/ 134 h 267"/>
              <a:gd name="T16" fmla="*/ 213 w 240"/>
              <a:gd name="T17" fmla="*/ 27 h 267"/>
              <a:gd name="T18" fmla="*/ 200 w 240"/>
              <a:gd name="T19" fmla="*/ 27 h 267"/>
              <a:gd name="T20" fmla="*/ 200 w 240"/>
              <a:gd name="T21" fmla="*/ 0 h 267"/>
              <a:gd name="T22" fmla="*/ 173 w 240"/>
              <a:gd name="T23" fmla="*/ 0 h 267"/>
              <a:gd name="T24" fmla="*/ 173 w 240"/>
              <a:gd name="T25" fmla="*/ 27 h 267"/>
              <a:gd name="T26" fmla="*/ 66 w 240"/>
              <a:gd name="T27" fmla="*/ 27 h 267"/>
              <a:gd name="T28" fmla="*/ 66 w 240"/>
              <a:gd name="T29" fmla="*/ 0 h 267"/>
              <a:gd name="T30" fmla="*/ 40 w 240"/>
              <a:gd name="T31" fmla="*/ 0 h 267"/>
              <a:gd name="T32" fmla="*/ 40 w 240"/>
              <a:gd name="T33" fmla="*/ 27 h 267"/>
              <a:gd name="T34" fmla="*/ 26 w 240"/>
              <a:gd name="T35" fmla="*/ 27 h 267"/>
              <a:gd name="T36" fmla="*/ 0 w 240"/>
              <a:gd name="T37" fmla="*/ 53 h 267"/>
              <a:gd name="T38" fmla="*/ 0 w 240"/>
              <a:gd name="T39" fmla="*/ 240 h 267"/>
              <a:gd name="T40" fmla="*/ 26 w 240"/>
              <a:gd name="T41" fmla="*/ 267 h 267"/>
              <a:gd name="T42" fmla="*/ 213 w 240"/>
              <a:gd name="T43" fmla="*/ 267 h 267"/>
              <a:gd name="T44" fmla="*/ 240 w 240"/>
              <a:gd name="T45" fmla="*/ 240 h 267"/>
              <a:gd name="T46" fmla="*/ 240 w 240"/>
              <a:gd name="T47" fmla="*/ 53 h 267"/>
              <a:gd name="T48" fmla="*/ 213 w 240"/>
              <a:gd name="T49" fmla="*/ 27 h 267"/>
              <a:gd name="T50" fmla="*/ 213 w 240"/>
              <a:gd name="T51" fmla="*/ 27 h 267"/>
              <a:gd name="T52" fmla="*/ 213 w 240"/>
              <a:gd name="T53" fmla="*/ 240 h 267"/>
              <a:gd name="T54" fmla="*/ 26 w 240"/>
              <a:gd name="T55" fmla="*/ 240 h 267"/>
              <a:gd name="T56" fmla="*/ 26 w 240"/>
              <a:gd name="T57" fmla="*/ 93 h 267"/>
              <a:gd name="T58" fmla="*/ 213 w 240"/>
              <a:gd name="T59" fmla="*/ 93 h 267"/>
              <a:gd name="T60" fmla="*/ 213 w 240"/>
              <a:gd name="T61" fmla="*/ 240 h 267"/>
              <a:gd name="T62" fmla="*/ 213 w 240"/>
              <a:gd name="T63" fmla="*/ 240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0" h="267">
                <a:moveTo>
                  <a:pt x="180" y="134"/>
                </a:moveTo>
                <a:lnTo>
                  <a:pt x="166" y="120"/>
                </a:lnTo>
                <a:lnTo>
                  <a:pt x="101" y="185"/>
                </a:lnTo>
                <a:lnTo>
                  <a:pt x="73" y="157"/>
                </a:lnTo>
                <a:lnTo>
                  <a:pt x="58" y="171"/>
                </a:lnTo>
                <a:lnTo>
                  <a:pt x="101" y="213"/>
                </a:lnTo>
                <a:lnTo>
                  <a:pt x="180" y="134"/>
                </a:lnTo>
                <a:lnTo>
                  <a:pt x="180" y="134"/>
                </a:lnTo>
                <a:close/>
                <a:moveTo>
                  <a:pt x="213" y="27"/>
                </a:moveTo>
                <a:lnTo>
                  <a:pt x="200" y="27"/>
                </a:lnTo>
                <a:lnTo>
                  <a:pt x="200" y="0"/>
                </a:lnTo>
                <a:lnTo>
                  <a:pt x="173" y="0"/>
                </a:lnTo>
                <a:lnTo>
                  <a:pt x="173" y="27"/>
                </a:lnTo>
                <a:lnTo>
                  <a:pt x="66" y="27"/>
                </a:lnTo>
                <a:lnTo>
                  <a:pt x="66" y="0"/>
                </a:lnTo>
                <a:lnTo>
                  <a:pt x="40" y="0"/>
                </a:lnTo>
                <a:lnTo>
                  <a:pt x="40" y="27"/>
                </a:lnTo>
                <a:lnTo>
                  <a:pt x="26" y="27"/>
                </a:lnTo>
                <a:cubicBezTo>
                  <a:pt x="12" y="27"/>
                  <a:pt x="0" y="39"/>
                  <a:pt x="0" y="53"/>
                </a:cubicBezTo>
                <a:lnTo>
                  <a:pt x="0" y="240"/>
                </a:lnTo>
                <a:cubicBezTo>
                  <a:pt x="0" y="255"/>
                  <a:pt x="12" y="267"/>
                  <a:pt x="26" y="267"/>
                </a:cubicBezTo>
                <a:lnTo>
                  <a:pt x="213" y="267"/>
                </a:lnTo>
                <a:cubicBezTo>
                  <a:pt x="228" y="267"/>
                  <a:pt x="240" y="255"/>
                  <a:pt x="240" y="240"/>
                </a:cubicBezTo>
                <a:lnTo>
                  <a:pt x="240" y="53"/>
                </a:lnTo>
                <a:cubicBezTo>
                  <a:pt x="240" y="39"/>
                  <a:pt x="228" y="27"/>
                  <a:pt x="213" y="27"/>
                </a:cubicBezTo>
                <a:lnTo>
                  <a:pt x="213" y="27"/>
                </a:lnTo>
                <a:close/>
                <a:moveTo>
                  <a:pt x="213" y="240"/>
                </a:moveTo>
                <a:lnTo>
                  <a:pt x="26" y="240"/>
                </a:lnTo>
                <a:lnTo>
                  <a:pt x="26" y="93"/>
                </a:lnTo>
                <a:lnTo>
                  <a:pt x="213" y="93"/>
                </a:lnTo>
                <a:lnTo>
                  <a:pt x="213" y="240"/>
                </a:lnTo>
                <a:lnTo>
                  <a:pt x="213" y="240"/>
                </a:lnTo>
                <a:close/>
              </a:path>
            </a:pathLst>
          </a:custGeom>
          <a:gradFill>
            <a:gsLst>
              <a:gs pos="0">
                <a:srgbClr val="0A222C"/>
              </a:gs>
              <a:gs pos="53000">
                <a:srgbClr val="3B4E56"/>
              </a:gs>
              <a:gs pos="83000">
                <a:srgbClr val="3B4E56"/>
              </a:gs>
              <a:gs pos="100000">
                <a:srgbClr val="0A222C"/>
              </a:gs>
            </a:gsLst>
            <a:lin ang="96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97086" y="1432562"/>
            <a:ext cx="1765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단순 필터링 보다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높은 정확도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845238" y="2005241"/>
            <a:ext cx="2701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단순 필터링은 해당되지않는 문장도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검출하는 경우가 많음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80295" y="1403278"/>
            <a:ext cx="1693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검출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방식에 이용가능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704518" y="1975376"/>
            <a:ext cx="2701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스팸메일을 분류하는 인공지능 함수를 만드는 방식에도 응용가능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96B9B9-46AF-4566-9D55-55A7F32EFB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1726" t="2509" r="20823" b="45148"/>
          <a:stretch/>
        </p:blipFill>
        <p:spPr>
          <a:xfrm>
            <a:off x="8460291" y="3787943"/>
            <a:ext cx="3731709" cy="2869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CDCDAA-2FF0-41B1-9C38-5B889AED78A1}"/>
              </a:ext>
            </a:extLst>
          </p:cNvPr>
          <p:cNvSpPr txBox="1"/>
          <p:nvPr/>
        </p:nvSpPr>
        <p:spPr>
          <a:xfrm>
            <a:off x="4566005" y="2847465"/>
            <a:ext cx="439261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ex)   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맥주가 차갑다 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피자가 차갑다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과자가 너무 달다 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dirty="0"/>
          </a:p>
          <a:p>
            <a:r>
              <a:rPr lang="en-US" altLang="ko-KR" sz="1400" dirty="0"/>
              <a:t>P(</a:t>
            </a:r>
            <a:r>
              <a:rPr lang="ko-KR" altLang="en-US" sz="1400" dirty="0"/>
              <a:t>피자</a:t>
            </a:r>
            <a:r>
              <a:rPr lang="en-US" altLang="ko-KR" sz="1400" dirty="0"/>
              <a:t>|P)*P(</a:t>
            </a:r>
            <a:r>
              <a:rPr lang="ko-KR" altLang="en-US" sz="1400" dirty="0"/>
              <a:t>차갑다</a:t>
            </a:r>
            <a:r>
              <a:rPr lang="en-US" altLang="ko-KR" sz="1400" dirty="0"/>
              <a:t>|P) </a:t>
            </a:r>
          </a:p>
          <a:p>
            <a:r>
              <a:rPr lang="en-US" altLang="ko-KR" sz="1400" dirty="0"/>
              <a:t>p(</a:t>
            </a:r>
            <a:r>
              <a:rPr lang="ko-KR" altLang="en-US" sz="1400" dirty="0"/>
              <a:t>피자</a:t>
            </a:r>
            <a:r>
              <a:rPr lang="en-US" altLang="ko-KR" sz="1400" dirty="0"/>
              <a:t>|N)*P(</a:t>
            </a:r>
            <a:r>
              <a:rPr lang="ko-KR" altLang="en-US" sz="1400" dirty="0"/>
              <a:t>차갑다</a:t>
            </a:r>
            <a:r>
              <a:rPr lang="en-US" altLang="ko-KR" sz="1400" dirty="0"/>
              <a:t>|N)……  </a:t>
            </a:r>
            <a:r>
              <a:rPr lang="ko-KR" altLang="en-US" sz="1400" dirty="0"/>
              <a:t>비교 후 결정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모르는 값이 있을 경우 확률 값이 </a:t>
            </a:r>
            <a:r>
              <a:rPr lang="en-US" altLang="ko-KR" sz="1400" dirty="0"/>
              <a:t>‘0’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처리 되므로</a:t>
            </a:r>
            <a:r>
              <a:rPr lang="en-US" altLang="ko-KR" sz="1400" dirty="0"/>
              <a:t>,</a:t>
            </a:r>
            <a:r>
              <a:rPr lang="ko-KR" altLang="en-US" sz="1400" dirty="0"/>
              <a:t>이를 방지하기 위해 </a:t>
            </a:r>
            <a:r>
              <a:rPr lang="en-US" altLang="ko-KR" sz="1400" dirty="0"/>
              <a:t>Log </a:t>
            </a:r>
            <a:r>
              <a:rPr lang="ko-KR" altLang="en-US" sz="1400" dirty="0"/>
              <a:t>계산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9895EE7-E9E6-48D4-8F7F-8F18FC67EA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61" t="14736" r="41600" b="9929"/>
          <a:stretch/>
        </p:blipFill>
        <p:spPr>
          <a:xfrm>
            <a:off x="862751" y="2817248"/>
            <a:ext cx="3393271" cy="38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94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모서리가 둥근 직사각형 5">
            <a:extLst>
              <a:ext uri="{FF2B5EF4-FFF2-40B4-BE49-F238E27FC236}">
                <a16:creationId xmlns:a16="http://schemas.microsoft.com/office/drawing/2014/main" id="{AA9E0CE7-AC41-4E4D-A09B-4DFDB8326669}"/>
              </a:ext>
            </a:extLst>
          </p:cNvPr>
          <p:cNvSpPr/>
          <p:nvPr/>
        </p:nvSpPr>
        <p:spPr>
          <a:xfrm>
            <a:off x="3842307" y="275294"/>
            <a:ext cx="851937" cy="809309"/>
          </a:xfrm>
          <a:prstGeom prst="roundRect">
            <a:avLst>
              <a:gd name="adj" fmla="val 50000"/>
            </a:avLst>
          </a:prstGeom>
          <a:solidFill>
            <a:srgbClr val="0A003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D25E0230-4EAB-48B3-9C2C-6A2F9A003A80}"/>
              </a:ext>
            </a:extLst>
          </p:cNvPr>
          <p:cNvSpPr/>
          <p:nvPr/>
        </p:nvSpPr>
        <p:spPr>
          <a:xfrm>
            <a:off x="4653512" y="1858645"/>
            <a:ext cx="1341463" cy="41681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A0032"/>
              </a:gs>
              <a:gs pos="23000">
                <a:srgbClr val="0A0032"/>
              </a:gs>
              <a:gs pos="86000">
                <a:srgbClr val="0A0032"/>
              </a:gs>
              <a:gs pos="99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FFC798D9-CE45-405D-A6CD-F3EB502A2F97}"/>
              </a:ext>
            </a:extLst>
          </p:cNvPr>
          <p:cNvSpPr/>
          <p:nvPr/>
        </p:nvSpPr>
        <p:spPr>
          <a:xfrm>
            <a:off x="7039416" y="1807554"/>
            <a:ext cx="1509967" cy="41681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A0032"/>
              </a:gs>
              <a:gs pos="23000">
                <a:srgbClr val="0A0032"/>
              </a:gs>
              <a:gs pos="86000">
                <a:srgbClr val="0A0032"/>
              </a:gs>
              <a:gs pos="99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모서리가 둥근 직사각형 5">
            <a:extLst>
              <a:ext uri="{FF2B5EF4-FFF2-40B4-BE49-F238E27FC236}">
                <a16:creationId xmlns:a16="http://schemas.microsoft.com/office/drawing/2014/main" id="{08F1DEF7-EB2A-4E80-A0EB-406621EAD280}"/>
              </a:ext>
            </a:extLst>
          </p:cNvPr>
          <p:cNvSpPr/>
          <p:nvPr/>
        </p:nvSpPr>
        <p:spPr>
          <a:xfrm>
            <a:off x="9497403" y="1892925"/>
            <a:ext cx="1860288" cy="41233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A0032"/>
              </a:gs>
              <a:gs pos="23000">
                <a:srgbClr val="0A0032"/>
              </a:gs>
              <a:gs pos="79000">
                <a:srgbClr val="0A0032"/>
              </a:gs>
              <a:gs pos="99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6D8D86-CEE2-4B0B-92F7-F25FA6728AD0}"/>
              </a:ext>
            </a:extLst>
          </p:cNvPr>
          <p:cNvSpPr txBox="1"/>
          <p:nvPr/>
        </p:nvSpPr>
        <p:spPr>
          <a:xfrm>
            <a:off x="4480922" y="2116605"/>
            <a:ext cx="16598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명사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7C158B-84E5-4958-928E-682A6F5CA813}"/>
              </a:ext>
            </a:extLst>
          </p:cNvPr>
          <p:cNvSpPr txBox="1"/>
          <p:nvPr/>
        </p:nvSpPr>
        <p:spPr>
          <a:xfrm>
            <a:off x="4648524" y="2680524"/>
            <a:ext cx="13345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A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C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D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E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F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G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  <a:p>
            <a:pPr algn="ctr"/>
            <a:endParaRPr lang="ko-KR" altLang="en-US" sz="1100" dirty="0">
              <a:solidFill>
                <a:schemeClr val="bg1"/>
              </a:solidFill>
              <a:latin typeface="+mn-ea"/>
            </a:endParaRPr>
          </a:p>
          <a:p>
            <a:pPr algn="ctr"/>
            <a:endParaRPr lang="ko-KR" altLang="en-US" sz="1200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F4CE6F-C027-49F7-A48A-F67963A8768B}"/>
              </a:ext>
            </a:extLst>
          </p:cNvPr>
          <p:cNvSpPr txBox="1"/>
          <p:nvPr/>
        </p:nvSpPr>
        <p:spPr>
          <a:xfrm>
            <a:off x="7124410" y="2623881"/>
            <a:ext cx="1334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Naïve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Bayse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수치값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결정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5CBC58-7896-4E53-BF1F-A65BA4A1E555}"/>
              </a:ext>
            </a:extLst>
          </p:cNvPr>
          <p:cNvSpPr txBox="1"/>
          <p:nvPr/>
        </p:nvSpPr>
        <p:spPr>
          <a:xfrm>
            <a:off x="7124410" y="2177372"/>
            <a:ext cx="133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동사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C964E4-9B25-4E7D-8C78-C60CD7DD134B}"/>
              </a:ext>
            </a:extLst>
          </p:cNvPr>
          <p:cNvSpPr txBox="1"/>
          <p:nvPr/>
        </p:nvSpPr>
        <p:spPr>
          <a:xfrm>
            <a:off x="7130091" y="3412075"/>
            <a:ext cx="133453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동사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A=0.86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동사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B=0.85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동사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C=0.76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동사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D=0.67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동사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E=0.75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endParaRPr lang="ko-KR" altLang="en-US" sz="1200" dirty="0">
              <a:solidFill>
                <a:schemeClr val="bg1"/>
              </a:solidFill>
              <a:latin typeface="+mn-ea"/>
            </a:endParaRPr>
          </a:p>
          <a:p>
            <a:pPr algn="ctr"/>
            <a:endParaRPr lang="ko-KR" altLang="en-US" sz="1200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988D8A8-34DD-4098-8341-4425C0D2A5E5}"/>
              </a:ext>
            </a:extLst>
          </p:cNvPr>
          <p:cNvSpPr/>
          <p:nvPr/>
        </p:nvSpPr>
        <p:spPr>
          <a:xfrm>
            <a:off x="7749360" y="5507038"/>
            <a:ext cx="115105" cy="115105"/>
          </a:xfrm>
          <a:prstGeom prst="ellipse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88800A2-9586-47FB-B249-7EDB2534485B}"/>
              </a:ext>
            </a:extLst>
          </p:cNvPr>
          <p:cNvSpPr/>
          <p:nvPr/>
        </p:nvSpPr>
        <p:spPr>
          <a:xfrm>
            <a:off x="7757785" y="5789067"/>
            <a:ext cx="115105" cy="115105"/>
          </a:xfrm>
          <a:prstGeom prst="ellipse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02A29C3-292E-4351-8B16-FD1CD53BBD9A}"/>
              </a:ext>
            </a:extLst>
          </p:cNvPr>
          <p:cNvSpPr/>
          <p:nvPr/>
        </p:nvSpPr>
        <p:spPr>
          <a:xfrm>
            <a:off x="7749360" y="5225009"/>
            <a:ext cx="115105" cy="1151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019EAA3-6CCA-4FAF-B25A-60ED5E0E05F8}"/>
              </a:ext>
            </a:extLst>
          </p:cNvPr>
          <p:cNvSpPr/>
          <p:nvPr/>
        </p:nvSpPr>
        <p:spPr>
          <a:xfrm>
            <a:off x="5239264" y="5515536"/>
            <a:ext cx="143164" cy="115105"/>
          </a:xfrm>
          <a:prstGeom prst="ellipse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0BC32FC-F82B-41B6-85E1-EA589A3B9910}"/>
              </a:ext>
            </a:extLst>
          </p:cNvPr>
          <p:cNvSpPr/>
          <p:nvPr/>
        </p:nvSpPr>
        <p:spPr>
          <a:xfrm>
            <a:off x="5239264" y="5806063"/>
            <a:ext cx="143164" cy="115105"/>
          </a:xfrm>
          <a:prstGeom prst="ellipse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F8F75C8-2FE2-486D-9B56-B95A33AF384E}"/>
              </a:ext>
            </a:extLst>
          </p:cNvPr>
          <p:cNvSpPr/>
          <p:nvPr/>
        </p:nvSpPr>
        <p:spPr>
          <a:xfrm>
            <a:off x="5230839" y="5242005"/>
            <a:ext cx="143164" cy="1151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형: 비어 있음 33">
            <a:extLst>
              <a:ext uri="{FF2B5EF4-FFF2-40B4-BE49-F238E27FC236}">
                <a16:creationId xmlns:a16="http://schemas.microsoft.com/office/drawing/2014/main" id="{E70D2431-51FC-44A9-848C-A425B030D213}"/>
              </a:ext>
            </a:extLst>
          </p:cNvPr>
          <p:cNvSpPr/>
          <p:nvPr/>
        </p:nvSpPr>
        <p:spPr>
          <a:xfrm>
            <a:off x="9718123" y="2922698"/>
            <a:ext cx="474562" cy="474562"/>
          </a:xfrm>
          <a:prstGeom prst="don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5ADFBE31-198A-40A1-9F8F-15896B9CACED}"/>
              </a:ext>
            </a:extLst>
          </p:cNvPr>
          <p:cNvSpPr/>
          <p:nvPr/>
        </p:nvSpPr>
        <p:spPr>
          <a:xfrm>
            <a:off x="9746300" y="3840785"/>
            <a:ext cx="418207" cy="36052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십자형 35">
            <a:extLst>
              <a:ext uri="{FF2B5EF4-FFF2-40B4-BE49-F238E27FC236}">
                <a16:creationId xmlns:a16="http://schemas.microsoft.com/office/drawing/2014/main" id="{3A433D2F-3EC7-40B6-93C6-414ACF2EF338}"/>
              </a:ext>
            </a:extLst>
          </p:cNvPr>
          <p:cNvSpPr/>
          <p:nvPr/>
        </p:nvSpPr>
        <p:spPr>
          <a:xfrm rot="2638737">
            <a:off x="9723918" y="4702569"/>
            <a:ext cx="462988" cy="462988"/>
          </a:xfrm>
          <a:prstGeom prst="plus">
            <a:avLst>
              <a:gd name="adj" fmla="val 3806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600E8C-9568-48D2-9D1E-5CDA7E49B476}"/>
              </a:ext>
            </a:extLst>
          </p:cNvPr>
          <p:cNvSpPr txBox="1"/>
          <p:nvPr/>
        </p:nvSpPr>
        <p:spPr>
          <a:xfrm>
            <a:off x="10164507" y="2922698"/>
            <a:ext cx="1280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임계값</a:t>
            </a:r>
            <a:r>
              <a:rPr lang="ko-KR" altLang="en-US" sz="1400" dirty="0">
                <a:solidFill>
                  <a:schemeClr val="bg1"/>
                </a:solidFill>
              </a:rPr>
              <a:t> 초과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100" dirty="0">
                <a:solidFill>
                  <a:schemeClr val="bg1"/>
                </a:solidFill>
              </a:rPr>
              <a:t>자동저장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7DEC82-6DAB-4AD2-8FC0-CBCCCF5DD46E}"/>
              </a:ext>
            </a:extLst>
          </p:cNvPr>
          <p:cNvSpPr txBox="1"/>
          <p:nvPr/>
        </p:nvSpPr>
        <p:spPr>
          <a:xfrm>
            <a:off x="10195688" y="3802685"/>
            <a:ext cx="11878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임계값</a:t>
            </a:r>
            <a:r>
              <a:rPr lang="ko-KR" altLang="en-US" sz="1400" dirty="0">
                <a:solidFill>
                  <a:schemeClr val="bg1"/>
                </a:solidFill>
              </a:rPr>
              <a:t> 미만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100" dirty="0">
                <a:solidFill>
                  <a:schemeClr val="bg1"/>
                </a:solidFill>
              </a:rPr>
              <a:t>(</a:t>
            </a:r>
            <a:r>
              <a:rPr lang="ko-KR" altLang="en-US" sz="1100" dirty="0">
                <a:solidFill>
                  <a:schemeClr val="bg1"/>
                </a:solidFill>
              </a:rPr>
              <a:t>저장추천</a:t>
            </a:r>
            <a:r>
              <a:rPr lang="en-US" altLang="ko-KR" sz="1100" dirty="0">
                <a:solidFill>
                  <a:schemeClr val="bg1"/>
                </a:solidFill>
              </a:rPr>
              <a:t>)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120D1-099D-4EBE-B384-C0D0920842E7}"/>
              </a:ext>
            </a:extLst>
          </p:cNvPr>
          <p:cNvSpPr txBox="1"/>
          <p:nvPr/>
        </p:nvSpPr>
        <p:spPr>
          <a:xfrm>
            <a:off x="10192685" y="4686112"/>
            <a:ext cx="1052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해당 명사 없음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저장</a:t>
            </a:r>
            <a:r>
              <a:rPr lang="en-US" altLang="ko-KR" sz="1400" dirty="0">
                <a:solidFill>
                  <a:schemeClr val="bg1"/>
                </a:solidFill>
              </a:rPr>
              <a:t>X)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2" name="L 도형 41">
            <a:extLst>
              <a:ext uri="{FF2B5EF4-FFF2-40B4-BE49-F238E27FC236}">
                <a16:creationId xmlns:a16="http://schemas.microsoft.com/office/drawing/2014/main" id="{4813111B-90E1-4655-9EDE-D8DE0A140C89}"/>
              </a:ext>
            </a:extLst>
          </p:cNvPr>
          <p:cNvSpPr/>
          <p:nvPr/>
        </p:nvSpPr>
        <p:spPr>
          <a:xfrm>
            <a:off x="6064195" y="3543806"/>
            <a:ext cx="3034533" cy="2875502"/>
          </a:xfrm>
          <a:prstGeom prst="corner">
            <a:avLst>
              <a:gd name="adj1" fmla="val 4667"/>
              <a:gd name="adj2" fmla="val 6305"/>
            </a:avLst>
          </a:prstGeom>
          <a:gradFill>
            <a:gsLst>
              <a:gs pos="5000">
                <a:schemeClr val="accent1">
                  <a:lumMod val="40000"/>
                  <a:lumOff val="60000"/>
                </a:schemeClr>
              </a:gs>
              <a:gs pos="38000">
                <a:srgbClr val="0A0032"/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83269E51-7192-44D6-80F9-8D868580AE7D}"/>
              </a:ext>
            </a:extLst>
          </p:cNvPr>
          <p:cNvSpPr/>
          <p:nvPr/>
        </p:nvSpPr>
        <p:spPr>
          <a:xfrm>
            <a:off x="8923297" y="4649753"/>
            <a:ext cx="501002" cy="360523"/>
          </a:xfrm>
          <a:prstGeom prst="rightArrow">
            <a:avLst/>
          </a:prstGeom>
          <a:solidFill>
            <a:srgbClr val="0A0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FFFF"/>
              </a:highlight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20D2F94-F444-4BCB-86B8-818FF88D61D1}"/>
              </a:ext>
            </a:extLst>
          </p:cNvPr>
          <p:cNvSpPr/>
          <p:nvPr/>
        </p:nvSpPr>
        <p:spPr>
          <a:xfrm flipH="1">
            <a:off x="8923297" y="4895658"/>
            <a:ext cx="175430" cy="1523650"/>
          </a:xfrm>
          <a:prstGeom prst="rect">
            <a:avLst/>
          </a:prstGeom>
          <a:solidFill>
            <a:srgbClr val="0A0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FDCCE3E6-73DB-429C-86A2-B516A5BC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68" y="290774"/>
            <a:ext cx="10515600" cy="809308"/>
          </a:xfrm>
        </p:spPr>
        <p:txBody>
          <a:bodyPr/>
          <a:lstStyle/>
          <a:p>
            <a:r>
              <a:rPr lang="ko-KR" altLang="en-US" dirty="0"/>
              <a:t>음성 검출 과정 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57205FA-98A7-46BB-8715-1E0012F5FD53}"/>
              </a:ext>
            </a:extLst>
          </p:cNvPr>
          <p:cNvSpPr/>
          <p:nvPr/>
        </p:nvSpPr>
        <p:spPr>
          <a:xfrm>
            <a:off x="778868" y="936832"/>
            <a:ext cx="11201400" cy="279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Process of Voice Classification or detection.</a:t>
            </a:r>
          </a:p>
        </p:txBody>
      </p:sp>
      <p:sp>
        <p:nvSpPr>
          <p:cNvPr id="56" name="모서리가 둥근 직사각형 5">
            <a:extLst>
              <a:ext uri="{FF2B5EF4-FFF2-40B4-BE49-F238E27FC236}">
                <a16:creationId xmlns:a16="http://schemas.microsoft.com/office/drawing/2014/main" id="{DB86492F-FE5F-43B3-AE06-D6F02BC61730}"/>
              </a:ext>
            </a:extLst>
          </p:cNvPr>
          <p:cNvSpPr/>
          <p:nvPr/>
        </p:nvSpPr>
        <p:spPr>
          <a:xfrm>
            <a:off x="2040479" y="1831166"/>
            <a:ext cx="1636728" cy="41681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A0032"/>
              </a:gs>
              <a:gs pos="23000">
                <a:srgbClr val="0A0032"/>
              </a:gs>
              <a:gs pos="80000">
                <a:srgbClr val="0A0032"/>
              </a:gs>
              <a:gs pos="99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46D9AE-6B81-4777-96A7-56720A09A547}"/>
              </a:ext>
            </a:extLst>
          </p:cNvPr>
          <p:cNvSpPr txBox="1"/>
          <p:nvPr/>
        </p:nvSpPr>
        <p:spPr>
          <a:xfrm>
            <a:off x="2378188" y="2313222"/>
            <a:ext cx="71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4FA994-AAC3-4AC0-89E4-B9B07C78120A}"/>
              </a:ext>
            </a:extLst>
          </p:cNvPr>
          <p:cNvSpPr txBox="1"/>
          <p:nvPr/>
        </p:nvSpPr>
        <p:spPr>
          <a:xfrm>
            <a:off x="1903859" y="2717400"/>
            <a:ext cx="18898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KOMORAN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형태소 분석기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NNG</a:t>
            </a: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NNP</a:t>
            </a: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NNB</a:t>
            </a: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NP </a:t>
            </a: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추출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57A5D465-B4CB-4456-BB84-8B84CE0B6D52}"/>
              </a:ext>
            </a:extLst>
          </p:cNvPr>
          <p:cNvSpPr/>
          <p:nvPr/>
        </p:nvSpPr>
        <p:spPr>
          <a:xfrm>
            <a:off x="3778899" y="3391317"/>
            <a:ext cx="796954" cy="356767"/>
          </a:xfrm>
          <a:prstGeom prst="rightArrow">
            <a:avLst/>
          </a:prstGeom>
          <a:gradFill>
            <a:gsLst>
              <a:gs pos="0">
                <a:srgbClr val="0A0032"/>
              </a:gs>
              <a:gs pos="33000">
                <a:srgbClr val="0A0032"/>
              </a:gs>
              <a:gs pos="52000">
                <a:srgbClr val="0A003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FFFF"/>
              </a:highlight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7E270625-36AD-4A87-B3A5-EFD1A4EFA181}"/>
              </a:ext>
            </a:extLst>
          </p:cNvPr>
          <p:cNvSpPr/>
          <p:nvPr/>
        </p:nvSpPr>
        <p:spPr>
          <a:xfrm>
            <a:off x="6064195" y="3406700"/>
            <a:ext cx="840296" cy="348120"/>
          </a:xfrm>
          <a:prstGeom prst="rightArrow">
            <a:avLst/>
          </a:prstGeom>
          <a:gradFill>
            <a:gsLst>
              <a:gs pos="0">
                <a:srgbClr val="0A0032"/>
              </a:gs>
              <a:gs pos="33000">
                <a:srgbClr val="0A0032"/>
              </a:gs>
              <a:gs pos="52000">
                <a:srgbClr val="0A003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FFFF"/>
              </a:highlight>
            </a:endParaRPr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37879F5A-931F-4224-A52E-BF86281C6709}"/>
              </a:ext>
            </a:extLst>
          </p:cNvPr>
          <p:cNvSpPr/>
          <p:nvPr/>
        </p:nvSpPr>
        <p:spPr>
          <a:xfrm>
            <a:off x="8622487" y="2944763"/>
            <a:ext cx="821054" cy="360523"/>
          </a:xfrm>
          <a:prstGeom prst="rightArrow">
            <a:avLst/>
          </a:prstGeom>
          <a:gradFill>
            <a:gsLst>
              <a:gs pos="0">
                <a:srgbClr val="0A0032"/>
              </a:gs>
              <a:gs pos="33000">
                <a:srgbClr val="0A0032"/>
              </a:gs>
              <a:gs pos="52000">
                <a:srgbClr val="0A003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FFFF"/>
              </a:highlight>
            </a:endParaRPr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FFEE94AE-727D-4525-A9D0-D12F6D6369A8}"/>
              </a:ext>
            </a:extLst>
          </p:cNvPr>
          <p:cNvSpPr/>
          <p:nvPr/>
        </p:nvSpPr>
        <p:spPr>
          <a:xfrm>
            <a:off x="8601623" y="3828864"/>
            <a:ext cx="840296" cy="348120"/>
          </a:xfrm>
          <a:prstGeom prst="rightArrow">
            <a:avLst/>
          </a:prstGeom>
          <a:gradFill>
            <a:gsLst>
              <a:gs pos="0">
                <a:srgbClr val="0A0032"/>
              </a:gs>
              <a:gs pos="33000">
                <a:srgbClr val="0A0032"/>
              </a:gs>
              <a:gs pos="52000">
                <a:srgbClr val="0A003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FFFF"/>
              </a:highlight>
            </a:endParaRPr>
          </a:p>
        </p:txBody>
      </p:sp>
      <p:sp>
        <p:nvSpPr>
          <p:cNvPr id="43" name="모서리가 둥근 직사각형 5">
            <a:extLst>
              <a:ext uri="{FF2B5EF4-FFF2-40B4-BE49-F238E27FC236}">
                <a16:creationId xmlns:a16="http://schemas.microsoft.com/office/drawing/2014/main" id="{E95A4178-4BC6-40A6-AD67-B542E3D2936A}"/>
              </a:ext>
            </a:extLst>
          </p:cNvPr>
          <p:cNvSpPr/>
          <p:nvPr/>
        </p:nvSpPr>
        <p:spPr>
          <a:xfrm>
            <a:off x="177674" y="1807554"/>
            <a:ext cx="1636728" cy="41681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A0032"/>
              </a:gs>
              <a:gs pos="23000">
                <a:srgbClr val="0A0032"/>
              </a:gs>
              <a:gs pos="80000">
                <a:srgbClr val="0A0032"/>
              </a:gs>
              <a:gs pos="99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55B645-86B2-4421-8C6A-D837D6ADAE38}"/>
              </a:ext>
            </a:extLst>
          </p:cNvPr>
          <p:cNvSpPr txBox="1"/>
          <p:nvPr/>
        </p:nvSpPr>
        <p:spPr>
          <a:xfrm>
            <a:off x="34121" y="2815818"/>
            <a:ext cx="18898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녹음 후 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음성파일을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텍스트로 변환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   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음성인식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API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이용</a:t>
            </a: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B8C21AC2-3A6A-4B0E-9678-5211DD5D9115}"/>
              </a:ext>
            </a:extLst>
          </p:cNvPr>
          <p:cNvSpPr/>
          <p:nvPr/>
        </p:nvSpPr>
        <p:spPr>
          <a:xfrm>
            <a:off x="1836047" y="3406700"/>
            <a:ext cx="167880" cy="356767"/>
          </a:xfrm>
          <a:prstGeom prst="rightArrow">
            <a:avLst/>
          </a:prstGeom>
          <a:gradFill>
            <a:gsLst>
              <a:gs pos="0">
                <a:srgbClr val="0A0032"/>
              </a:gs>
              <a:gs pos="33000">
                <a:srgbClr val="0A0032"/>
              </a:gs>
              <a:gs pos="52000">
                <a:srgbClr val="0A003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FFFF"/>
              </a:highlight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2A33A02-8949-429C-8429-A5274B0625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028" y="405167"/>
            <a:ext cx="666494" cy="66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3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사용성 테스트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301" y="907815"/>
            <a:ext cx="11201400" cy="279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DIY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사용성 테스트로서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정성적인 방법으로 명백한 문제점을 잡기위해 테스트를 진행하였습니다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" name="타원 4"/>
          <p:cNvSpPr/>
          <p:nvPr/>
        </p:nvSpPr>
        <p:spPr>
          <a:xfrm>
            <a:off x="7890630" y="1316173"/>
            <a:ext cx="3270447" cy="32704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391585" y="6126794"/>
            <a:ext cx="3600000" cy="31511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391585" y="5618794"/>
            <a:ext cx="3600000" cy="31511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391585" y="5110794"/>
            <a:ext cx="3600000" cy="31511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391584" y="5129849"/>
            <a:ext cx="3489396" cy="282828"/>
          </a:xfrm>
          <a:prstGeom prst="roundRect">
            <a:avLst>
              <a:gd name="adj" fmla="val 50000"/>
            </a:avLst>
          </a:prstGeom>
          <a:solidFill>
            <a:srgbClr val="0A2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391585" y="5618794"/>
            <a:ext cx="3147401" cy="315111"/>
          </a:xfrm>
          <a:prstGeom prst="roundRect">
            <a:avLst>
              <a:gd name="adj" fmla="val 50000"/>
            </a:avLst>
          </a:prstGeom>
          <a:solidFill>
            <a:srgbClr val="0A2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391585" y="6126794"/>
            <a:ext cx="1965395" cy="315111"/>
          </a:xfrm>
          <a:prstGeom prst="roundRect">
            <a:avLst>
              <a:gd name="adj" fmla="val 50000"/>
            </a:avLst>
          </a:prstGeom>
          <a:solidFill>
            <a:srgbClr val="0A2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240036" y="5148906"/>
            <a:ext cx="2040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로고와 화면의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은폐성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강화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03998" y="5660687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녹음 방식 수정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26166" y="6168884"/>
            <a:ext cx="2194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정보의 손쉬운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공유기능 추가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91585" y="5074123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92%</a:t>
            </a:r>
            <a:endParaRPr lang="ko-KR" altLang="en-US" sz="16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91585" y="561457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81%</a:t>
            </a:r>
            <a:endParaRPr lang="ko-KR" altLang="en-US" sz="16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91585" y="6105010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50%</a:t>
            </a:r>
            <a:endParaRPr lang="ko-KR" altLang="en-US" sz="16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A399D12-CC85-4412-9EE3-921A58F63EA6}"/>
              </a:ext>
            </a:extLst>
          </p:cNvPr>
          <p:cNvGrpSpPr/>
          <p:nvPr/>
        </p:nvGrpSpPr>
        <p:grpSpPr>
          <a:xfrm>
            <a:off x="535052" y="1717123"/>
            <a:ext cx="7373342" cy="2375616"/>
            <a:chOff x="1555635" y="1565368"/>
            <a:chExt cx="14259374" cy="4642267"/>
          </a:xfrm>
        </p:grpSpPr>
        <p:sp>
          <p:nvSpPr>
            <p:cNvPr id="27" name="정육면체 26">
              <a:extLst>
                <a:ext uri="{FF2B5EF4-FFF2-40B4-BE49-F238E27FC236}">
                  <a16:creationId xmlns:a16="http://schemas.microsoft.com/office/drawing/2014/main" id="{016FCFC7-9C72-45DE-A12D-57E488D006EA}"/>
                </a:ext>
              </a:extLst>
            </p:cNvPr>
            <p:cNvSpPr/>
            <p:nvPr/>
          </p:nvSpPr>
          <p:spPr>
            <a:xfrm>
              <a:off x="1555635" y="1585371"/>
              <a:ext cx="2008632" cy="2008632"/>
            </a:xfrm>
            <a:prstGeom prst="cube">
              <a:avLst>
                <a:gd name="adj" fmla="val 68203"/>
              </a:avLst>
            </a:prstGeom>
            <a:gradFill>
              <a:gsLst>
                <a:gs pos="0">
                  <a:srgbClr val="0A222C"/>
                </a:gs>
                <a:gs pos="53000">
                  <a:srgbClr val="3B4E56"/>
                </a:gs>
                <a:gs pos="83000">
                  <a:srgbClr val="3B4E56"/>
                </a:gs>
                <a:gs pos="100000">
                  <a:srgbClr val="0A222C"/>
                </a:gs>
              </a:gsLst>
              <a:lin ang="9600000" scaled="0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정육면체 27">
              <a:extLst>
                <a:ext uri="{FF2B5EF4-FFF2-40B4-BE49-F238E27FC236}">
                  <a16:creationId xmlns:a16="http://schemas.microsoft.com/office/drawing/2014/main" id="{98463944-A803-4D9C-AD09-F8C4FC2B0174}"/>
                </a:ext>
              </a:extLst>
            </p:cNvPr>
            <p:cNvSpPr/>
            <p:nvPr/>
          </p:nvSpPr>
          <p:spPr>
            <a:xfrm>
              <a:off x="2172855" y="2232690"/>
              <a:ext cx="2008632" cy="2008632"/>
            </a:xfrm>
            <a:prstGeom prst="cube">
              <a:avLst>
                <a:gd name="adj" fmla="val 68203"/>
              </a:avLst>
            </a:prstGeom>
            <a:gradFill>
              <a:gsLst>
                <a:gs pos="0">
                  <a:srgbClr val="0A222C"/>
                </a:gs>
                <a:gs pos="53000">
                  <a:srgbClr val="3B4E56"/>
                </a:gs>
                <a:gs pos="83000">
                  <a:srgbClr val="3B4E56"/>
                </a:gs>
                <a:gs pos="100000">
                  <a:srgbClr val="0A222C"/>
                </a:gs>
              </a:gsLst>
              <a:lin ang="9600000" scaled="0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정육면체 28">
              <a:extLst>
                <a:ext uri="{FF2B5EF4-FFF2-40B4-BE49-F238E27FC236}">
                  <a16:creationId xmlns:a16="http://schemas.microsoft.com/office/drawing/2014/main" id="{F55E1959-FFA6-4A0A-AED5-2029B4858AF9}"/>
                </a:ext>
              </a:extLst>
            </p:cNvPr>
            <p:cNvSpPr/>
            <p:nvPr/>
          </p:nvSpPr>
          <p:spPr>
            <a:xfrm>
              <a:off x="2779918" y="2898107"/>
              <a:ext cx="2008632" cy="2008632"/>
            </a:xfrm>
            <a:prstGeom prst="cube">
              <a:avLst>
                <a:gd name="adj" fmla="val 68203"/>
              </a:avLst>
            </a:prstGeom>
            <a:gradFill>
              <a:gsLst>
                <a:gs pos="0">
                  <a:srgbClr val="0A222C"/>
                </a:gs>
                <a:gs pos="53000">
                  <a:srgbClr val="3B4E56"/>
                </a:gs>
                <a:gs pos="83000">
                  <a:srgbClr val="3B4E56"/>
                </a:gs>
                <a:gs pos="100000">
                  <a:srgbClr val="0A222C"/>
                </a:gs>
              </a:gsLst>
              <a:lin ang="9600000" scaled="0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정육면체 29">
              <a:extLst>
                <a:ext uri="{FF2B5EF4-FFF2-40B4-BE49-F238E27FC236}">
                  <a16:creationId xmlns:a16="http://schemas.microsoft.com/office/drawing/2014/main" id="{5EC449FB-3C5E-43C6-8C51-BE8BAA1719A1}"/>
                </a:ext>
              </a:extLst>
            </p:cNvPr>
            <p:cNvSpPr/>
            <p:nvPr/>
          </p:nvSpPr>
          <p:spPr>
            <a:xfrm>
              <a:off x="3404758" y="3540664"/>
              <a:ext cx="2008632" cy="2008632"/>
            </a:xfrm>
            <a:prstGeom prst="cube">
              <a:avLst>
                <a:gd name="adj" fmla="val 68203"/>
              </a:avLst>
            </a:prstGeom>
            <a:gradFill>
              <a:gsLst>
                <a:gs pos="0">
                  <a:srgbClr val="0A222C"/>
                </a:gs>
                <a:gs pos="53000">
                  <a:srgbClr val="3B4E56"/>
                </a:gs>
                <a:gs pos="83000">
                  <a:srgbClr val="3B4E56"/>
                </a:gs>
                <a:gs pos="100000">
                  <a:srgbClr val="0A222C"/>
                </a:gs>
              </a:gsLst>
              <a:lin ang="9600000" scaled="0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5C64655E-6114-453E-9AF8-A7E193869BD0}"/>
                </a:ext>
              </a:extLst>
            </p:cNvPr>
            <p:cNvSpPr/>
            <p:nvPr/>
          </p:nvSpPr>
          <p:spPr>
            <a:xfrm>
              <a:off x="4020820" y="4186078"/>
              <a:ext cx="2008632" cy="2008632"/>
            </a:xfrm>
            <a:prstGeom prst="cube">
              <a:avLst>
                <a:gd name="adj" fmla="val 68203"/>
              </a:avLst>
            </a:prstGeom>
            <a:gradFill>
              <a:gsLst>
                <a:gs pos="0">
                  <a:srgbClr val="0A222C"/>
                </a:gs>
                <a:gs pos="53000">
                  <a:srgbClr val="3B4E56"/>
                </a:gs>
                <a:gs pos="83000">
                  <a:srgbClr val="3B4E56"/>
                </a:gs>
                <a:gs pos="100000">
                  <a:srgbClr val="0A222C"/>
                </a:gs>
              </a:gsLst>
              <a:lin ang="9600000" scaled="0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784FAAC-A1BD-4E66-80B9-D4ABC21AAE4A}"/>
                </a:ext>
              </a:extLst>
            </p:cNvPr>
            <p:cNvSpPr/>
            <p:nvPr/>
          </p:nvSpPr>
          <p:spPr>
            <a:xfrm>
              <a:off x="3648229" y="1565368"/>
              <a:ext cx="8190986" cy="6014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테스트 참가인원</a:t>
              </a:r>
              <a:r>
                <a:rPr lang="en-US" altLang="ko-KR" sz="1400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: </a:t>
              </a:r>
              <a:r>
                <a:rPr lang="en-US" altLang="ko-KR" sz="1200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9</a:t>
              </a:r>
              <a:r>
                <a:rPr lang="ko-KR" altLang="en-US" sz="1200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명 </a:t>
              </a:r>
              <a:r>
                <a:rPr lang="en-US" altLang="ko-KR" sz="1200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(</a:t>
              </a:r>
              <a:r>
                <a:rPr lang="ko-KR" altLang="en-US" sz="1200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여성</a:t>
              </a:r>
              <a:r>
                <a:rPr lang="en-US" altLang="ko-KR" sz="1200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7</a:t>
              </a:r>
              <a:r>
                <a:rPr lang="ko-KR" altLang="en-US" sz="1200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명</a:t>
              </a:r>
              <a:r>
                <a:rPr lang="en-US" altLang="ko-KR" sz="1200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,</a:t>
              </a:r>
              <a:r>
                <a:rPr lang="ko-KR" altLang="en-US" sz="1200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남성</a:t>
              </a:r>
              <a:r>
                <a:rPr lang="en-US" altLang="ko-KR" sz="1200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2</a:t>
              </a:r>
              <a:r>
                <a:rPr lang="ko-KR" altLang="en-US" sz="1200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명</a:t>
              </a:r>
              <a:r>
                <a:rPr lang="en-US" altLang="ko-KR" sz="1200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한성대 재학생</a:t>
              </a:r>
              <a:r>
                <a:rPr lang="en-US" altLang="ko-KR" sz="1200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)</a:t>
              </a:r>
              <a:endParaRPr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EBD564F-ED66-4A9D-9879-43E356D63367}"/>
                </a:ext>
              </a:extLst>
            </p:cNvPr>
            <p:cNvSpPr/>
            <p:nvPr/>
          </p:nvSpPr>
          <p:spPr>
            <a:xfrm>
              <a:off x="4280689" y="2249226"/>
              <a:ext cx="6014742" cy="6014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테스트 장소</a:t>
              </a:r>
              <a:r>
                <a:rPr lang="en-US" altLang="ko-KR" sz="1400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: </a:t>
              </a:r>
              <a:r>
                <a:rPr lang="ko-KR" altLang="en-US" sz="1200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스크린 공유 가능한 강의실</a:t>
              </a:r>
              <a:endParaRPr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ECC38DB-DE90-4A7A-B187-DC9ED7C4C606}"/>
                </a:ext>
              </a:extLst>
            </p:cNvPr>
            <p:cNvSpPr/>
            <p:nvPr/>
          </p:nvSpPr>
          <p:spPr>
            <a:xfrm>
              <a:off x="4833969" y="2904814"/>
              <a:ext cx="10981040" cy="6014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테스트 방법</a:t>
              </a:r>
              <a:r>
                <a:rPr lang="en-US" altLang="ko-KR" sz="1400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: </a:t>
              </a:r>
              <a:r>
                <a:rPr lang="en-US" altLang="ko-KR" sz="1200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adobe XD</a:t>
              </a:r>
              <a:r>
                <a:rPr lang="ko-KR" altLang="en-US" sz="1200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로 어플 사용 후 </a:t>
              </a:r>
              <a:r>
                <a:rPr lang="ko-KR" altLang="en-US" sz="1400" u="sng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심각한 문제 위주로 리스트 작성</a:t>
              </a:r>
              <a:endParaRPr lang="en-US" altLang="ko-KR" sz="1400" u="sng" dirty="0">
                <a:solidFill>
                  <a:schemeClr val="bg2">
                    <a:lumMod val="10000"/>
                  </a:schemeClr>
                </a:solidFill>
                <a:latin typeface="+mn-ea"/>
              </a:endParaRPr>
            </a:p>
          </p:txBody>
        </p:sp>
        <p:sp>
          <p:nvSpPr>
            <p:cNvPr id="47" name="평행 사변형 30">
              <a:extLst>
                <a:ext uri="{FF2B5EF4-FFF2-40B4-BE49-F238E27FC236}">
                  <a16:creationId xmlns:a16="http://schemas.microsoft.com/office/drawing/2014/main" id="{65A3DE76-9E5E-4129-8304-77CB0725913A}"/>
                </a:ext>
              </a:extLst>
            </p:cNvPr>
            <p:cNvSpPr/>
            <p:nvPr/>
          </p:nvSpPr>
          <p:spPr>
            <a:xfrm>
              <a:off x="4603335" y="4797889"/>
              <a:ext cx="6911341" cy="1409746"/>
            </a:xfrm>
            <a:custGeom>
              <a:avLst/>
              <a:gdLst>
                <a:gd name="connsiteX0" fmla="*/ 0 w 7338060"/>
                <a:gd name="connsiteY0" fmla="*/ 1402125 h 1402125"/>
                <a:gd name="connsiteX1" fmla="*/ 1417324 w 7338060"/>
                <a:gd name="connsiteY1" fmla="*/ 0 h 1402125"/>
                <a:gd name="connsiteX2" fmla="*/ 7338060 w 7338060"/>
                <a:gd name="connsiteY2" fmla="*/ 0 h 1402125"/>
                <a:gd name="connsiteX3" fmla="*/ 5920736 w 7338060"/>
                <a:gd name="connsiteY3" fmla="*/ 1402125 h 1402125"/>
                <a:gd name="connsiteX4" fmla="*/ 0 w 7338060"/>
                <a:gd name="connsiteY4" fmla="*/ 1402125 h 1402125"/>
                <a:gd name="connsiteX0" fmla="*/ 0 w 7338060"/>
                <a:gd name="connsiteY0" fmla="*/ 1402125 h 1417365"/>
                <a:gd name="connsiteX1" fmla="*/ 1417324 w 7338060"/>
                <a:gd name="connsiteY1" fmla="*/ 0 h 1417365"/>
                <a:gd name="connsiteX2" fmla="*/ 7338060 w 7338060"/>
                <a:gd name="connsiteY2" fmla="*/ 0 h 1417365"/>
                <a:gd name="connsiteX3" fmla="*/ 6896096 w 7338060"/>
                <a:gd name="connsiteY3" fmla="*/ 1417365 h 1417365"/>
                <a:gd name="connsiteX4" fmla="*/ 0 w 7338060"/>
                <a:gd name="connsiteY4" fmla="*/ 1402125 h 1417365"/>
                <a:gd name="connsiteX0" fmla="*/ 0 w 6911340"/>
                <a:gd name="connsiteY0" fmla="*/ 1402125 h 1417365"/>
                <a:gd name="connsiteX1" fmla="*/ 1417324 w 6911340"/>
                <a:gd name="connsiteY1" fmla="*/ 0 h 1417365"/>
                <a:gd name="connsiteX2" fmla="*/ 6911340 w 6911340"/>
                <a:gd name="connsiteY2" fmla="*/ 7620 h 1417365"/>
                <a:gd name="connsiteX3" fmla="*/ 6896096 w 6911340"/>
                <a:gd name="connsiteY3" fmla="*/ 1417365 h 1417365"/>
                <a:gd name="connsiteX4" fmla="*/ 0 w 6911340"/>
                <a:gd name="connsiteY4" fmla="*/ 1402125 h 1417365"/>
                <a:gd name="connsiteX0" fmla="*/ 0 w 6911340"/>
                <a:gd name="connsiteY0" fmla="*/ 1402125 h 1417365"/>
                <a:gd name="connsiteX1" fmla="*/ 1417324 w 6911340"/>
                <a:gd name="connsiteY1" fmla="*/ 0 h 1417365"/>
                <a:gd name="connsiteX2" fmla="*/ 6911340 w 6911340"/>
                <a:gd name="connsiteY2" fmla="*/ 7620 h 1417365"/>
                <a:gd name="connsiteX3" fmla="*/ 6911336 w 6911340"/>
                <a:gd name="connsiteY3" fmla="*/ 1417365 h 1417365"/>
                <a:gd name="connsiteX4" fmla="*/ 0 w 6911340"/>
                <a:gd name="connsiteY4" fmla="*/ 1402125 h 1417365"/>
                <a:gd name="connsiteX0" fmla="*/ 0 w 6911340"/>
                <a:gd name="connsiteY0" fmla="*/ 1402125 h 1417365"/>
                <a:gd name="connsiteX1" fmla="*/ 1394464 w 6911340"/>
                <a:gd name="connsiteY1" fmla="*/ 0 h 1417365"/>
                <a:gd name="connsiteX2" fmla="*/ 6911340 w 6911340"/>
                <a:gd name="connsiteY2" fmla="*/ 7620 h 1417365"/>
                <a:gd name="connsiteX3" fmla="*/ 6911336 w 6911340"/>
                <a:gd name="connsiteY3" fmla="*/ 1417365 h 1417365"/>
                <a:gd name="connsiteX4" fmla="*/ 0 w 6911340"/>
                <a:gd name="connsiteY4" fmla="*/ 1402125 h 1417365"/>
                <a:gd name="connsiteX0" fmla="*/ 0 w 6911340"/>
                <a:gd name="connsiteY0" fmla="*/ 1394505 h 1409745"/>
                <a:gd name="connsiteX1" fmla="*/ 1394464 w 6911340"/>
                <a:gd name="connsiteY1" fmla="*/ 0 h 1409745"/>
                <a:gd name="connsiteX2" fmla="*/ 6911340 w 6911340"/>
                <a:gd name="connsiteY2" fmla="*/ 0 h 1409745"/>
                <a:gd name="connsiteX3" fmla="*/ 6911336 w 6911340"/>
                <a:gd name="connsiteY3" fmla="*/ 1409745 h 1409745"/>
                <a:gd name="connsiteX4" fmla="*/ 0 w 6911340"/>
                <a:gd name="connsiteY4" fmla="*/ 1394505 h 140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1340" h="1409745">
                  <a:moveTo>
                    <a:pt x="0" y="1394505"/>
                  </a:moveTo>
                  <a:lnTo>
                    <a:pt x="1394464" y="0"/>
                  </a:lnTo>
                  <a:lnTo>
                    <a:pt x="6911340" y="0"/>
                  </a:lnTo>
                  <a:cubicBezTo>
                    <a:pt x="6911339" y="469915"/>
                    <a:pt x="6911337" y="939830"/>
                    <a:pt x="6911336" y="1409745"/>
                  </a:cubicBezTo>
                  <a:lnTo>
                    <a:pt x="0" y="1394505"/>
                  </a:lnTo>
                  <a:close/>
                </a:path>
              </a:pathLst>
            </a:custGeom>
            <a:solidFill>
              <a:srgbClr val="6C7A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58C7838-F73F-4647-892C-2DF0ED74349F}"/>
              </a:ext>
            </a:extLst>
          </p:cNvPr>
          <p:cNvSpPr/>
          <p:nvPr/>
        </p:nvSpPr>
        <p:spPr>
          <a:xfrm>
            <a:off x="2461215" y="2737022"/>
            <a:ext cx="3270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테스트 시간</a:t>
            </a:r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: 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시간 내외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(5.3 12:00~1:30)</a:t>
            </a:r>
            <a:endParaRPr lang="en-US" altLang="ko-KR" sz="1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2050" name="Picture 2" descr="with you ì´ëì ëí ì´ë¯¸ì§ ê²ìê²°ê³¼">
            <a:extLst>
              <a:ext uri="{FF2B5EF4-FFF2-40B4-BE49-F238E27FC236}">
                <a16:creationId xmlns:a16="http://schemas.microsoft.com/office/drawing/2014/main" id="{1EDBE167-0E95-41B7-A9A4-E7AC6A03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24" y="5055874"/>
            <a:ext cx="648542" cy="549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370843-70CC-4E9E-A209-469D1BB0E5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29" t="47829" r="57339" b="34816"/>
          <a:stretch/>
        </p:blipFill>
        <p:spPr>
          <a:xfrm>
            <a:off x="8813181" y="5110794"/>
            <a:ext cx="601447" cy="5181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5" name="Freeform 16">
            <a:extLst>
              <a:ext uri="{FF2B5EF4-FFF2-40B4-BE49-F238E27FC236}">
                <a16:creationId xmlns:a16="http://schemas.microsoft.com/office/drawing/2014/main" id="{9A2781FA-C80D-40F9-ABC4-5007567B76E4}"/>
              </a:ext>
            </a:extLst>
          </p:cNvPr>
          <p:cNvSpPr>
            <a:spLocks/>
          </p:cNvSpPr>
          <p:nvPr/>
        </p:nvSpPr>
        <p:spPr bwMode="auto">
          <a:xfrm>
            <a:off x="7993099" y="6069729"/>
            <a:ext cx="437269" cy="386786"/>
          </a:xfrm>
          <a:custGeom>
            <a:avLst/>
            <a:gdLst>
              <a:gd name="T0" fmla="*/ 509 w 600"/>
              <a:gd name="T1" fmla="*/ 0 h 600"/>
              <a:gd name="T2" fmla="*/ 91 w 600"/>
              <a:gd name="T3" fmla="*/ 0 h 600"/>
              <a:gd name="T4" fmla="*/ 0 w 600"/>
              <a:gd name="T5" fmla="*/ 91 h 600"/>
              <a:gd name="T6" fmla="*/ 0 w 600"/>
              <a:gd name="T7" fmla="*/ 509 h 600"/>
              <a:gd name="T8" fmla="*/ 91 w 600"/>
              <a:gd name="T9" fmla="*/ 600 h 600"/>
              <a:gd name="T10" fmla="*/ 509 w 600"/>
              <a:gd name="T11" fmla="*/ 600 h 600"/>
              <a:gd name="T12" fmla="*/ 600 w 600"/>
              <a:gd name="T13" fmla="*/ 509 h 600"/>
              <a:gd name="T14" fmla="*/ 600 w 600"/>
              <a:gd name="T15" fmla="*/ 91 h 600"/>
              <a:gd name="T16" fmla="*/ 509 w 600"/>
              <a:gd name="T17" fmla="*/ 0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0" h="600">
                <a:moveTo>
                  <a:pt x="509" y="0"/>
                </a:moveTo>
                <a:cubicBezTo>
                  <a:pt x="91" y="0"/>
                  <a:pt x="91" y="0"/>
                  <a:pt x="91" y="0"/>
                </a:cubicBezTo>
                <a:cubicBezTo>
                  <a:pt x="41" y="0"/>
                  <a:pt x="0" y="41"/>
                  <a:pt x="0" y="91"/>
                </a:cubicBezTo>
                <a:cubicBezTo>
                  <a:pt x="0" y="509"/>
                  <a:pt x="0" y="509"/>
                  <a:pt x="0" y="509"/>
                </a:cubicBezTo>
                <a:cubicBezTo>
                  <a:pt x="0" y="559"/>
                  <a:pt x="41" y="600"/>
                  <a:pt x="91" y="600"/>
                </a:cubicBezTo>
                <a:cubicBezTo>
                  <a:pt x="509" y="600"/>
                  <a:pt x="509" y="600"/>
                  <a:pt x="509" y="600"/>
                </a:cubicBezTo>
                <a:cubicBezTo>
                  <a:pt x="559" y="600"/>
                  <a:pt x="600" y="559"/>
                  <a:pt x="600" y="509"/>
                </a:cubicBezTo>
                <a:cubicBezTo>
                  <a:pt x="600" y="91"/>
                  <a:pt x="600" y="91"/>
                  <a:pt x="600" y="91"/>
                </a:cubicBezTo>
                <a:cubicBezTo>
                  <a:pt x="600" y="41"/>
                  <a:pt x="559" y="0"/>
                  <a:pt x="509" y="0"/>
                </a:cubicBezTo>
              </a:path>
            </a:pathLst>
          </a:custGeom>
          <a:solidFill>
            <a:srgbClr val="4D6A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Freeform 46">
            <a:extLst>
              <a:ext uri="{FF2B5EF4-FFF2-40B4-BE49-F238E27FC236}">
                <a16:creationId xmlns:a16="http://schemas.microsoft.com/office/drawing/2014/main" id="{F96915F4-CE63-4C0A-AA5A-761428C3E5C8}"/>
              </a:ext>
            </a:extLst>
          </p:cNvPr>
          <p:cNvSpPr>
            <a:spLocks/>
          </p:cNvSpPr>
          <p:nvPr/>
        </p:nvSpPr>
        <p:spPr bwMode="auto">
          <a:xfrm>
            <a:off x="8205285" y="6148251"/>
            <a:ext cx="167010" cy="309070"/>
          </a:xfrm>
          <a:custGeom>
            <a:avLst/>
            <a:gdLst>
              <a:gd name="T0" fmla="*/ 207 w 220"/>
              <a:gd name="T1" fmla="*/ 231 h 424"/>
              <a:gd name="T2" fmla="*/ 217 w 220"/>
              <a:gd name="T3" fmla="*/ 155 h 424"/>
              <a:gd name="T4" fmla="*/ 143 w 220"/>
              <a:gd name="T5" fmla="*/ 155 h 424"/>
              <a:gd name="T6" fmla="*/ 143 w 220"/>
              <a:gd name="T7" fmla="*/ 107 h 424"/>
              <a:gd name="T8" fmla="*/ 180 w 220"/>
              <a:gd name="T9" fmla="*/ 71 h 424"/>
              <a:gd name="T10" fmla="*/ 220 w 220"/>
              <a:gd name="T11" fmla="*/ 71 h 424"/>
              <a:gd name="T12" fmla="*/ 220 w 220"/>
              <a:gd name="T13" fmla="*/ 3 h 424"/>
              <a:gd name="T14" fmla="*/ 162 w 220"/>
              <a:gd name="T15" fmla="*/ 0 h 424"/>
              <a:gd name="T16" fmla="*/ 65 w 220"/>
              <a:gd name="T17" fmla="*/ 100 h 424"/>
              <a:gd name="T18" fmla="*/ 65 w 220"/>
              <a:gd name="T19" fmla="*/ 155 h 424"/>
              <a:gd name="T20" fmla="*/ 0 w 220"/>
              <a:gd name="T21" fmla="*/ 155 h 424"/>
              <a:gd name="T22" fmla="*/ 0 w 220"/>
              <a:gd name="T23" fmla="*/ 231 h 424"/>
              <a:gd name="T24" fmla="*/ 65 w 220"/>
              <a:gd name="T25" fmla="*/ 231 h 424"/>
              <a:gd name="T26" fmla="*/ 65 w 220"/>
              <a:gd name="T27" fmla="*/ 424 h 424"/>
              <a:gd name="T28" fmla="*/ 143 w 220"/>
              <a:gd name="T29" fmla="*/ 424 h 424"/>
              <a:gd name="T30" fmla="*/ 143 w 220"/>
              <a:gd name="T31" fmla="*/ 231 h 424"/>
              <a:gd name="T32" fmla="*/ 207 w 220"/>
              <a:gd name="T33" fmla="*/ 231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0" h="424">
                <a:moveTo>
                  <a:pt x="207" y="231"/>
                </a:moveTo>
                <a:cubicBezTo>
                  <a:pt x="217" y="155"/>
                  <a:pt x="217" y="155"/>
                  <a:pt x="217" y="155"/>
                </a:cubicBezTo>
                <a:cubicBezTo>
                  <a:pt x="143" y="155"/>
                  <a:pt x="143" y="155"/>
                  <a:pt x="143" y="155"/>
                </a:cubicBezTo>
                <a:cubicBezTo>
                  <a:pt x="143" y="107"/>
                  <a:pt x="143" y="107"/>
                  <a:pt x="143" y="107"/>
                </a:cubicBezTo>
                <a:cubicBezTo>
                  <a:pt x="143" y="85"/>
                  <a:pt x="149" y="71"/>
                  <a:pt x="180" y="71"/>
                </a:cubicBezTo>
                <a:cubicBezTo>
                  <a:pt x="220" y="71"/>
                  <a:pt x="220" y="71"/>
                  <a:pt x="220" y="71"/>
                </a:cubicBezTo>
                <a:cubicBezTo>
                  <a:pt x="220" y="3"/>
                  <a:pt x="220" y="3"/>
                  <a:pt x="220" y="3"/>
                </a:cubicBezTo>
                <a:cubicBezTo>
                  <a:pt x="213" y="2"/>
                  <a:pt x="189" y="0"/>
                  <a:pt x="162" y="0"/>
                </a:cubicBezTo>
                <a:cubicBezTo>
                  <a:pt x="104" y="0"/>
                  <a:pt x="65" y="35"/>
                  <a:pt x="65" y="100"/>
                </a:cubicBezTo>
                <a:cubicBezTo>
                  <a:pt x="65" y="155"/>
                  <a:pt x="65" y="155"/>
                  <a:pt x="65" y="155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231"/>
                  <a:pt x="0" y="231"/>
                  <a:pt x="0" y="231"/>
                </a:cubicBezTo>
                <a:cubicBezTo>
                  <a:pt x="65" y="231"/>
                  <a:pt x="65" y="231"/>
                  <a:pt x="65" y="231"/>
                </a:cubicBezTo>
                <a:cubicBezTo>
                  <a:pt x="65" y="424"/>
                  <a:pt x="65" y="424"/>
                  <a:pt x="65" y="424"/>
                </a:cubicBezTo>
                <a:cubicBezTo>
                  <a:pt x="143" y="424"/>
                  <a:pt x="143" y="424"/>
                  <a:pt x="143" y="424"/>
                </a:cubicBezTo>
                <a:cubicBezTo>
                  <a:pt x="143" y="231"/>
                  <a:pt x="143" y="231"/>
                  <a:pt x="143" y="231"/>
                </a:cubicBezTo>
                <a:lnTo>
                  <a:pt x="207" y="2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" name="Freeform 10">
            <a:extLst>
              <a:ext uri="{FF2B5EF4-FFF2-40B4-BE49-F238E27FC236}">
                <a16:creationId xmlns:a16="http://schemas.microsoft.com/office/drawing/2014/main" id="{92C998AE-5DD3-4121-BCDF-8E6B1E668D63}"/>
              </a:ext>
            </a:extLst>
          </p:cNvPr>
          <p:cNvSpPr>
            <a:spLocks/>
          </p:cNvSpPr>
          <p:nvPr/>
        </p:nvSpPr>
        <p:spPr bwMode="auto">
          <a:xfrm>
            <a:off x="8813181" y="6017617"/>
            <a:ext cx="474800" cy="438898"/>
          </a:xfrm>
          <a:custGeom>
            <a:avLst/>
            <a:gdLst>
              <a:gd name="T0" fmla="*/ 509 w 600"/>
              <a:gd name="T1" fmla="*/ 0 h 600"/>
              <a:gd name="T2" fmla="*/ 91 w 600"/>
              <a:gd name="T3" fmla="*/ 0 h 600"/>
              <a:gd name="T4" fmla="*/ 0 w 600"/>
              <a:gd name="T5" fmla="*/ 91 h 600"/>
              <a:gd name="T6" fmla="*/ 0 w 600"/>
              <a:gd name="T7" fmla="*/ 509 h 600"/>
              <a:gd name="T8" fmla="*/ 91 w 600"/>
              <a:gd name="T9" fmla="*/ 600 h 600"/>
              <a:gd name="T10" fmla="*/ 509 w 600"/>
              <a:gd name="T11" fmla="*/ 600 h 600"/>
              <a:gd name="T12" fmla="*/ 600 w 600"/>
              <a:gd name="T13" fmla="*/ 509 h 600"/>
              <a:gd name="T14" fmla="*/ 600 w 600"/>
              <a:gd name="T15" fmla="*/ 91 h 600"/>
              <a:gd name="T16" fmla="*/ 509 w 600"/>
              <a:gd name="T17" fmla="*/ 0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0" h="600">
                <a:moveTo>
                  <a:pt x="509" y="0"/>
                </a:moveTo>
                <a:cubicBezTo>
                  <a:pt x="91" y="0"/>
                  <a:pt x="91" y="0"/>
                  <a:pt x="91" y="0"/>
                </a:cubicBezTo>
                <a:cubicBezTo>
                  <a:pt x="41" y="0"/>
                  <a:pt x="0" y="41"/>
                  <a:pt x="0" y="91"/>
                </a:cubicBezTo>
                <a:cubicBezTo>
                  <a:pt x="0" y="509"/>
                  <a:pt x="0" y="509"/>
                  <a:pt x="0" y="509"/>
                </a:cubicBezTo>
                <a:cubicBezTo>
                  <a:pt x="0" y="559"/>
                  <a:pt x="41" y="600"/>
                  <a:pt x="91" y="600"/>
                </a:cubicBezTo>
                <a:cubicBezTo>
                  <a:pt x="509" y="600"/>
                  <a:pt x="509" y="600"/>
                  <a:pt x="509" y="600"/>
                </a:cubicBezTo>
                <a:cubicBezTo>
                  <a:pt x="559" y="600"/>
                  <a:pt x="600" y="559"/>
                  <a:pt x="600" y="509"/>
                </a:cubicBezTo>
                <a:cubicBezTo>
                  <a:pt x="600" y="91"/>
                  <a:pt x="600" y="91"/>
                  <a:pt x="600" y="91"/>
                </a:cubicBezTo>
                <a:cubicBezTo>
                  <a:pt x="600" y="41"/>
                  <a:pt x="559" y="0"/>
                  <a:pt x="509" y="0"/>
                </a:cubicBezTo>
              </a:path>
            </a:pathLst>
          </a:custGeom>
          <a:solidFill>
            <a:srgbClr val="8FDA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58" name="Freeform 26">
            <a:extLst>
              <a:ext uri="{FF2B5EF4-FFF2-40B4-BE49-F238E27FC236}">
                <a16:creationId xmlns:a16="http://schemas.microsoft.com/office/drawing/2014/main" id="{8EBD40E0-3728-4DC8-8C97-ECDBDCCAC7E6}"/>
              </a:ext>
            </a:extLst>
          </p:cNvPr>
          <p:cNvSpPr>
            <a:spLocks/>
          </p:cNvSpPr>
          <p:nvPr/>
        </p:nvSpPr>
        <p:spPr bwMode="auto">
          <a:xfrm>
            <a:off x="8906303" y="6142190"/>
            <a:ext cx="295860" cy="223534"/>
          </a:xfrm>
          <a:custGeom>
            <a:avLst/>
            <a:gdLst>
              <a:gd name="T0" fmla="*/ 383 w 383"/>
              <a:gd name="T1" fmla="*/ 37 h 312"/>
              <a:gd name="T2" fmla="*/ 338 w 383"/>
              <a:gd name="T3" fmla="*/ 50 h 312"/>
              <a:gd name="T4" fmla="*/ 373 w 383"/>
              <a:gd name="T5" fmla="*/ 6 h 312"/>
              <a:gd name="T6" fmla="*/ 323 w 383"/>
              <a:gd name="T7" fmla="*/ 25 h 312"/>
              <a:gd name="T8" fmla="*/ 265 w 383"/>
              <a:gd name="T9" fmla="*/ 0 h 312"/>
              <a:gd name="T10" fmla="*/ 187 w 383"/>
              <a:gd name="T11" fmla="*/ 79 h 312"/>
              <a:gd name="T12" fmla="*/ 189 w 383"/>
              <a:gd name="T13" fmla="*/ 97 h 312"/>
              <a:gd name="T14" fmla="*/ 27 w 383"/>
              <a:gd name="T15" fmla="*/ 15 h 312"/>
              <a:gd name="T16" fmla="*/ 16 w 383"/>
              <a:gd name="T17" fmla="*/ 54 h 312"/>
              <a:gd name="T18" fmla="*/ 51 w 383"/>
              <a:gd name="T19" fmla="*/ 120 h 312"/>
              <a:gd name="T20" fmla="*/ 16 w 383"/>
              <a:gd name="T21" fmla="*/ 110 h 312"/>
              <a:gd name="T22" fmla="*/ 16 w 383"/>
              <a:gd name="T23" fmla="*/ 111 h 312"/>
              <a:gd name="T24" fmla="*/ 79 w 383"/>
              <a:gd name="T25" fmla="*/ 188 h 312"/>
              <a:gd name="T26" fmla="*/ 58 w 383"/>
              <a:gd name="T27" fmla="*/ 191 h 312"/>
              <a:gd name="T28" fmla="*/ 43 w 383"/>
              <a:gd name="T29" fmla="*/ 189 h 312"/>
              <a:gd name="T30" fmla="*/ 117 w 383"/>
              <a:gd name="T31" fmla="*/ 244 h 312"/>
              <a:gd name="T32" fmla="*/ 19 w 383"/>
              <a:gd name="T33" fmla="*/ 278 h 312"/>
              <a:gd name="T34" fmla="*/ 0 w 383"/>
              <a:gd name="T35" fmla="*/ 276 h 312"/>
              <a:gd name="T36" fmla="*/ 121 w 383"/>
              <a:gd name="T37" fmla="*/ 312 h 312"/>
              <a:gd name="T38" fmla="*/ 344 w 383"/>
              <a:gd name="T39" fmla="*/ 88 h 312"/>
              <a:gd name="T40" fmla="*/ 344 w 383"/>
              <a:gd name="T41" fmla="*/ 78 h 312"/>
              <a:gd name="T42" fmla="*/ 383 w 383"/>
              <a:gd name="T43" fmla="*/ 37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83" h="312">
                <a:moveTo>
                  <a:pt x="383" y="37"/>
                </a:moveTo>
                <a:cubicBezTo>
                  <a:pt x="369" y="44"/>
                  <a:pt x="354" y="48"/>
                  <a:pt x="338" y="50"/>
                </a:cubicBezTo>
                <a:cubicBezTo>
                  <a:pt x="354" y="40"/>
                  <a:pt x="367" y="25"/>
                  <a:pt x="373" y="6"/>
                </a:cubicBezTo>
                <a:cubicBezTo>
                  <a:pt x="358" y="15"/>
                  <a:pt x="341" y="22"/>
                  <a:pt x="323" y="25"/>
                </a:cubicBezTo>
                <a:cubicBezTo>
                  <a:pt x="308" y="10"/>
                  <a:pt x="288" y="0"/>
                  <a:pt x="265" y="0"/>
                </a:cubicBezTo>
                <a:cubicBezTo>
                  <a:pt x="222" y="0"/>
                  <a:pt x="187" y="36"/>
                  <a:pt x="187" y="79"/>
                </a:cubicBezTo>
                <a:cubicBezTo>
                  <a:pt x="187" y="85"/>
                  <a:pt x="187" y="91"/>
                  <a:pt x="189" y="97"/>
                </a:cubicBezTo>
                <a:cubicBezTo>
                  <a:pt x="124" y="94"/>
                  <a:pt x="66" y="62"/>
                  <a:pt x="27" y="15"/>
                </a:cubicBezTo>
                <a:cubicBezTo>
                  <a:pt x="20" y="26"/>
                  <a:pt x="16" y="40"/>
                  <a:pt x="16" y="54"/>
                </a:cubicBezTo>
                <a:cubicBezTo>
                  <a:pt x="16" y="82"/>
                  <a:pt x="30" y="106"/>
                  <a:pt x="51" y="120"/>
                </a:cubicBezTo>
                <a:cubicBezTo>
                  <a:pt x="38" y="119"/>
                  <a:pt x="26" y="116"/>
                  <a:pt x="16" y="110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6" y="149"/>
                  <a:pt x="43" y="181"/>
                  <a:pt x="79" y="188"/>
                </a:cubicBezTo>
                <a:cubicBezTo>
                  <a:pt x="72" y="190"/>
                  <a:pt x="65" y="191"/>
                  <a:pt x="58" y="191"/>
                </a:cubicBezTo>
                <a:cubicBezTo>
                  <a:pt x="53" y="191"/>
                  <a:pt x="48" y="190"/>
                  <a:pt x="43" y="189"/>
                </a:cubicBezTo>
                <a:cubicBezTo>
                  <a:pt x="53" y="221"/>
                  <a:pt x="82" y="243"/>
                  <a:pt x="117" y="244"/>
                </a:cubicBezTo>
                <a:cubicBezTo>
                  <a:pt x="90" y="265"/>
                  <a:pt x="56" y="278"/>
                  <a:pt x="19" y="278"/>
                </a:cubicBezTo>
                <a:cubicBezTo>
                  <a:pt x="13" y="278"/>
                  <a:pt x="6" y="277"/>
                  <a:pt x="0" y="276"/>
                </a:cubicBezTo>
                <a:cubicBezTo>
                  <a:pt x="35" y="299"/>
                  <a:pt x="76" y="312"/>
                  <a:pt x="121" y="312"/>
                </a:cubicBezTo>
                <a:cubicBezTo>
                  <a:pt x="265" y="312"/>
                  <a:pt x="344" y="192"/>
                  <a:pt x="344" y="88"/>
                </a:cubicBezTo>
                <a:cubicBezTo>
                  <a:pt x="344" y="85"/>
                  <a:pt x="344" y="81"/>
                  <a:pt x="344" y="78"/>
                </a:cubicBezTo>
                <a:cubicBezTo>
                  <a:pt x="359" y="67"/>
                  <a:pt x="373" y="53"/>
                  <a:pt x="383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44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129AA9A-B151-419B-9F61-E566F434B539}"/>
              </a:ext>
            </a:extLst>
          </p:cNvPr>
          <p:cNvSpPr/>
          <p:nvPr/>
        </p:nvSpPr>
        <p:spPr>
          <a:xfrm>
            <a:off x="3334512" y="667512"/>
            <a:ext cx="5522976" cy="552297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F98F3B7-50C9-461A-92F2-1E4B92979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467" y="3136611"/>
            <a:ext cx="25330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>
              <a:lnSpc>
                <a:spcPct val="100000"/>
              </a:lnSpc>
            </a:pPr>
            <a:r>
              <a:rPr lang="ko-KR" altLang="en-US" sz="1800" b="0" dirty="0"/>
              <a:t>개발일정 및 수정사항</a:t>
            </a:r>
            <a:br>
              <a:rPr lang="en-US" altLang="ko-KR" sz="1800" b="0" dirty="0"/>
            </a:b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Schedule board &amp; Progress</a:t>
            </a:r>
            <a:endParaRPr lang="ko-KR" altLang="ko-KR" sz="1800" b="0" dirty="0"/>
          </a:p>
        </p:txBody>
      </p:sp>
    </p:spTree>
    <p:extLst>
      <p:ext uri="{BB962C8B-B14F-4D97-AF65-F5344CB8AC3E}">
        <p14:creationId xmlns:p14="http://schemas.microsoft.com/office/powerpoint/2010/main" val="2632420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3962399" y="0"/>
            <a:ext cx="8229601" cy="6858000"/>
          </a:xfrm>
          <a:custGeom>
            <a:avLst/>
            <a:gdLst>
              <a:gd name="connsiteX0" fmla="*/ 1021080 w 5439760"/>
              <a:gd name="connsiteY0" fmla="*/ 0 h 6858000"/>
              <a:gd name="connsiteX1" fmla="*/ 2780380 w 5439760"/>
              <a:gd name="connsiteY1" fmla="*/ 0 h 6858000"/>
              <a:gd name="connsiteX2" fmla="*/ 4084320 w 5439760"/>
              <a:gd name="connsiteY2" fmla="*/ 0 h 6858000"/>
              <a:gd name="connsiteX3" fmla="*/ 5439760 w 5439760"/>
              <a:gd name="connsiteY3" fmla="*/ 0 h 6858000"/>
              <a:gd name="connsiteX4" fmla="*/ 5439760 w 5439760"/>
              <a:gd name="connsiteY4" fmla="*/ 6858000 h 6858000"/>
              <a:gd name="connsiteX5" fmla="*/ 3063240 w 5439760"/>
              <a:gd name="connsiteY5" fmla="*/ 6858000 h 6858000"/>
              <a:gd name="connsiteX6" fmla="*/ 2780380 w 5439760"/>
              <a:gd name="connsiteY6" fmla="*/ 6858000 h 6858000"/>
              <a:gd name="connsiteX7" fmla="*/ 0 w 543976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39760" h="6858000">
                <a:moveTo>
                  <a:pt x="1021080" y="0"/>
                </a:moveTo>
                <a:lnTo>
                  <a:pt x="2780380" y="0"/>
                </a:lnTo>
                <a:lnTo>
                  <a:pt x="4084320" y="0"/>
                </a:lnTo>
                <a:lnTo>
                  <a:pt x="5439760" y="0"/>
                </a:lnTo>
                <a:lnTo>
                  <a:pt x="5439760" y="6858000"/>
                </a:lnTo>
                <a:lnTo>
                  <a:pt x="3063240" y="6858000"/>
                </a:lnTo>
                <a:lnTo>
                  <a:pt x="278038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A969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8415" y="219278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0A222C"/>
                </a:solidFill>
              </a:rPr>
              <a:t>목차</a:t>
            </a:r>
            <a:endParaRPr lang="en-US" altLang="ko-KR" sz="2800" b="1" dirty="0">
              <a:solidFill>
                <a:srgbClr val="0A222C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2953" y="3406561"/>
            <a:ext cx="5711487" cy="482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The most difficult thing in the world is to win human hearts. Various different facets of each face.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6815" y="27160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 설명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396815" y="3075481"/>
            <a:ext cx="31612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alpha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텍스트 검출 방식</a:t>
            </a:r>
            <a:r>
              <a:rPr lang="en-US" altLang="ko-KR" sz="1200" dirty="0">
                <a:solidFill>
                  <a:schemeClr val="bg1">
                    <a:alpha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</a:p>
          <a:p>
            <a:r>
              <a:rPr lang="ko-KR" altLang="en-US" sz="1200" dirty="0" err="1">
                <a:solidFill>
                  <a:schemeClr val="bg1">
                    <a:alpha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나이브</a:t>
            </a:r>
            <a:r>
              <a:rPr lang="ko-KR" altLang="en-US" sz="1200" dirty="0">
                <a:solidFill>
                  <a:schemeClr val="bg1">
                    <a:alpha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200" dirty="0" err="1">
                <a:solidFill>
                  <a:schemeClr val="bg1">
                    <a:alpha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베이즈</a:t>
            </a:r>
            <a:r>
              <a:rPr lang="en-US" altLang="ko-KR" sz="1200" dirty="0">
                <a:solidFill>
                  <a:schemeClr val="bg1">
                    <a:alpha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200" dirty="0">
                <a:solidFill>
                  <a:schemeClr val="bg1">
                    <a:alpha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sz="1200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200" dirty="0">
                <a:solidFill>
                  <a:schemeClr val="bg1">
                    <a:alpha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형태소 분석기</a:t>
            </a:r>
            <a:endParaRPr lang="en-US" altLang="ko-KR" sz="1200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694542" y="2781776"/>
            <a:ext cx="636478" cy="6364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595963" y="2682939"/>
            <a:ext cx="636478" cy="636478"/>
          </a:xfrm>
          <a:prstGeom prst="roundRect">
            <a:avLst/>
          </a:prstGeom>
          <a:solidFill>
            <a:srgbClr val="1E3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6773" y="2973027"/>
            <a:ext cx="2598302" cy="362678"/>
          </a:xfrm>
          <a:prstGeom prst="rect">
            <a:avLst/>
          </a:prstGeom>
          <a:solidFill>
            <a:srgbClr val="0A222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726773" y="3023561"/>
            <a:ext cx="25644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#with </a:t>
            </a:r>
            <a:r>
              <a:rPr lang="en-US" altLang="ko-KR" sz="1100" dirty="0" err="1">
                <a:solidFill>
                  <a:schemeClr val="bg1"/>
                </a:solidFill>
                <a:latin typeface="+mn-ea"/>
              </a:rPr>
              <a:t>youu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91958" y="3970347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 사용성 평가 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091958" y="4329826"/>
            <a:ext cx="31612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alpha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디자인 평가 및 사용방식 평가</a:t>
            </a:r>
            <a:r>
              <a:rPr lang="en-US" altLang="ko-KR" sz="1200" dirty="0">
                <a:solidFill>
                  <a:schemeClr val="bg1">
                    <a:alpha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389685" y="4036121"/>
            <a:ext cx="636478" cy="6364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291106" y="3937284"/>
            <a:ext cx="636478" cy="636478"/>
          </a:xfrm>
          <a:prstGeom prst="roundRect">
            <a:avLst/>
          </a:prstGeom>
          <a:solidFill>
            <a:srgbClr val="1E3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60337" y="5222284"/>
            <a:ext cx="2425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추후 개발 일정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760337" y="5581763"/>
            <a:ext cx="31612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alpha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058064" y="5288058"/>
            <a:ext cx="636478" cy="6364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959485" y="5189221"/>
            <a:ext cx="636478" cy="636478"/>
          </a:xfrm>
          <a:prstGeom prst="roundRect">
            <a:avLst/>
          </a:prstGeom>
          <a:solidFill>
            <a:srgbClr val="1E3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28436" y="1383603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프로필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배경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728436" y="1743082"/>
            <a:ext cx="28684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alpha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 most difficult thing in the world is to win human hearts. 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7026163" y="1449377"/>
            <a:ext cx="636478" cy="6364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927584" y="1350540"/>
            <a:ext cx="636478" cy="636478"/>
          </a:xfrm>
          <a:prstGeom prst="roundRect">
            <a:avLst/>
          </a:prstGeom>
          <a:solidFill>
            <a:srgbClr val="1E3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6488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추후 개발 일정</a:t>
            </a:r>
            <a:r>
              <a:rPr lang="en-US" altLang="ko-KR" dirty="0"/>
              <a:t>(5.15~5.31)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5301" y="907815"/>
            <a:ext cx="11201400" cy="279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자바에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KOMORAN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기능과 기타기능을 수정하면 대략적 프로젝트 완료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, 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사용성을 증대 시키고 데이터의 객관성을 높이는데 주력 할 예정입니다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8" name="타원 7"/>
          <p:cNvSpPr/>
          <p:nvPr/>
        </p:nvSpPr>
        <p:spPr>
          <a:xfrm>
            <a:off x="1599224" y="1847787"/>
            <a:ext cx="441305" cy="441305"/>
          </a:xfrm>
          <a:prstGeom prst="ellipse">
            <a:avLst/>
          </a:prstGeom>
          <a:gradFill>
            <a:gsLst>
              <a:gs pos="0">
                <a:srgbClr val="0A222C"/>
              </a:gs>
              <a:gs pos="53000">
                <a:srgbClr val="3B4E56"/>
              </a:gs>
              <a:gs pos="83000">
                <a:srgbClr val="3B4E56"/>
              </a:gs>
              <a:gs pos="100000">
                <a:srgbClr val="0A222C"/>
              </a:gs>
            </a:gsLst>
            <a:lin ang="96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8634" y="1818279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비유적인 표현을 이용한 성희롱 검출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98633" y="2310246"/>
            <a:ext cx="613371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뉴스나 판례를 분석하여  비유적인 표현을 이용한 성희롱의 판례를 추가하고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비유적인 표현이 가능한 동사의 확률을 수정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보완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 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599224" y="3362262"/>
            <a:ext cx="441305" cy="441305"/>
          </a:xfrm>
          <a:prstGeom prst="ellipse">
            <a:avLst/>
          </a:prstGeom>
          <a:gradFill>
            <a:gsLst>
              <a:gs pos="0">
                <a:srgbClr val="0A222C"/>
              </a:gs>
              <a:gs pos="53000">
                <a:srgbClr val="3B4E56"/>
              </a:gs>
              <a:gs pos="83000">
                <a:srgbClr val="3B4E56"/>
              </a:gs>
              <a:gs pos="100000">
                <a:srgbClr val="0A222C"/>
              </a:gs>
            </a:gsLst>
            <a:lin ang="96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98634" y="3332754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명사선별에 대해 객관성 증대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222619" y="3803567"/>
            <a:ext cx="41994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현재 신체부위 위주로 선별되어 있는 단어에 대해서 실제 사용되는 명사에 대해서도 단어를 다 선별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수정 할 예정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. 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599224" y="5020683"/>
            <a:ext cx="441305" cy="441305"/>
          </a:xfrm>
          <a:prstGeom prst="ellipse">
            <a:avLst/>
          </a:prstGeom>
          <a:gradFill>
            <a:gsLst>
              <a:gs pos="0">
                <a:srgbClr val="0A222C"/>
              </a:gs>
              <a:gs pos="53000">
                <a:srgbClr val="3B4E56"/>
              </a:gs>
              <a:gs pos="83000">
                <a:srgbClr val="3B4E56"/>
              </a:gs>
              <a:gs pos="100000">
                <a:srgbClr val="0A222C"/>
              </a:gs>
            </a:gsLst>
            <a:lin ang="96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98634" y="4991175"/>
            <a:ext cx="403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차 사용성 평가 및 어플 디자인 수정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198633" y="5483142"/>
            <a:ext cx="624497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차 사용성 평가는 디자인 평가에 치중한 반면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차 평가 때는 객관성 점검위주로 계획 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테스트 참가자 수를 늘리기 위해 원격 사용성 평가 방식도 도입 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정량적인 방식으로 데이터 검증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581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6904" y="619750"/>
            <a:ext cx="10515600" cy="80930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기타 기능상세</a:t>
            </a:r>
            <a:br>
              <a:rPr lang="en-US" altLang="ko-KR" dirty="0"/>
            </a:br>
            <a:r>
              <a:rPr lang="en-US" altLang="ko-KR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 function</a:t>
            </a:r>
            <a:endParaRPr lang="ko-KR" altLang="en-US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 rot="16200000">
            <a:off x="6411601" y="2265548"/>
            <a:ext cx="1941324" cy="1762125"/>
          </a:xfrm>
          <a:custGeom>
            <a:avLst/>
            <a:gdLst>
              <a:gd name="T0" fmla="*/ 245 w 382"/>
              <a:gd name="T1" fmla="*/ 0 h 346"/>
              <a:gd name="T2" fmla="*/ 137 w 382"/>
              <a:gd name="T3" fmla="*/ 0 h 346"/>
              <a:gd name="T4" fmla="*/ 68 w 382"/>
              <a:gd name="T5" fmla="*/ 40 h 346"/>
              <a:gd name="T6" fmla="*/ 14 w 382"/>
              <a:gd name="T7" fmla="*/ 133 h 346"/>
              <a:gd name="T8" fmla="*/ 14 w 382"/>
              <a:gd name="T9" fmla="*/ 213 h 346"/>
              <a:gd name="T10" fmla="*/ 68 w 382"/>
              <a:gd name="T11" fmla="*/ 307 h 346"/>
              <a:gd name="T12" fmla="*/ 137 w 382"/>
              <a:gd name="T13" fmla="*/ 346 h 346"/>
              <a:gd name="T14" fmla="*/ 245 w 382"/>
              <a:gd name="T15" fmla="*/ 346 h 346"/>
              <a:gd name="T16" fmla="*/ 314 w 382"/>
              <a:gd name="T17" fmla="*/ 307 h 346"/>
              <a:gd name="T18" fmla="*/ 368 w 382"/>
              <a:gd name="T19" fmla="*/ 213 h 346"/>
              <a:gd name="T20" fmla="*/ 368 w 382"/>
              <a:gd name="T21" fmla="*/ 133 h 346"/>
              <a:gd name="T22" fmla="*/ 314 w 382"/>
              <a:gd name="T23" fmla="*/ 40 h 346"/>
              <a:gd name="T24" fmla="*/ 245 w 382"/>
              <a:gd name="T25" fmla="*/ 0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2" h="346">
                <a:moveTo>
                  <a:pt x="245" y="0"/>
                </a:moveTo>
                <a:cubicBezTo>
                  <a:pt x="137" y="0"/>
                  <a:pt x="137" y="0"/>
                  <a:pt x="137" y="0"/>
                </a:cubicBezTo>
                <a:cubicBezTo>
                  <a:pt x="108" y="0"/>
                  <a:pt x="82" y="15"/>
                  <a:pt x="68" y="40"/>
                </a:cubicBezTo>
                <a:cubicBezTo>
                  <a:pt x="14" y="133"/>
                  <a:pt x="14" y="133"/>
                  <a:pt x="14" y="133"/>
                </a:cubicBezTo>
                <a:cubicBezTo>
                  <a:pt x="0" y="158"/>
                  <a:pt x="0" y="188"/>
                  <a:pt x="14" y="213"/>
                </a:cubicBezTo>
                <a:cubicBezTo>
                  <a:pt x="68" y="307"/>
                  <a:pt x="68" y="307"/>
                  <a:pt x="68" y="307"/>
                </a:cubicBezTo>
                <a:cubicBezTo>
                  <a:pt x="82" y="331"/>
                  <a:pt x="108" y="346"/>
                  <a:pt x="137" y="346"/>
                </a:cubicBezTo>
                <a:cubicBezTo>
                  <a:pt x="245" y="346"/>
                  <a:pt x="245" y="346"/>
                  <a:pt x="245" y="346"/>
                </a:cubicBezTo>
                <a:cubicBezTo>
                  <a:pt x="273" y="346"/>
                  <a:pt x="300" y="331"/>
                  <a:pt x="314" y="307"/>
                </a:cubicBezTo>
                <a:cubicBezTo>
                  <a:pt x="368" y="213"/>
                  <a:pt x="368" y="213"/>
                  <a:pt x="368" y="213"/>
                </a:cubicBezTo>
                <a:cubicBezTo>
                  <a:pt x="382" y="188"/>
                  <a:pt x="382" y="158"/>
                  <a:pt x="368" y="133"/>
                </a:cubicBezTo>
                <a:cubicBezTo>
                  <a:pt x="314" y="40"/>
                  <a:pt x="314" y="40"/>
                  <a:pt x="314" y="40"/>
                </a:cubicBezTo>
                <a:cubicBezTo>
                  <a:pt x="300" y="15"/>
                  <a:pt x="273" y="0"/>
                  <a:pt x="245" y="0"/>
                </a:cubicBezTo>
                <a:close/>
              </a:path>
            </a:pathLst>
          </a:custGeom>
          <a:gradFill>
            <a:gsLst>
              <a:gs pos="0">
                <a:srgbClr val="0A222C"/>
              </a:gs>
              <a:gs pos="53000">
                <a:srgbClr val="3B4E56"/>
              </a:gs>
              <a:gs pos="83000">
                <a:srgbClr val="3B4E56"/>
              </a:gs>
              <a:gs pos="100000">
                <a:srgbClr val="0A222C"/>
              </a:gs>
            </a:gsLst>
            <a:lin ang="9600000" scaled="0"/>
          </a:gra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16200000">
            <a:off x="3722429" y="2265548"/>
            <a:ext cx="1941324" cy="1762125"/>
          </a:xfrm>
          <a:custGeom>
            <a:avLst/>
            <a:gdLst>
              <a:gd name="T0" fmla="*/ 245 w 382"/>
              <a:gd name="T1" fmla="*/ 0 h 346"/>
              <a:gd name="T2" fmla="*/ 137 w 382"/>
              <a:gd name="T3" fmla="*/ 0 h 346"/>
              <a:gd name="T4" fmla="*/ 68 w 382"/>
              <a:gd name="T5" fmla="*/ 40 h 346"/>
              <a:gd name="T6" fmla="*/ 14 w 382"/>
              <a:gd name="T7" fmla="*/ 133 h 346"/>
              <a:gd name="T8" fmla="*/ 14 w 382"/>
              <a:gd name="T9" fmla="*/ 213 h 346"/>
              <a:gd name="T10" fmla="*/ 68 w 382"/>
              <a:gd name="T11" fmla="*/ 307 h 346"/>
              <a:gd name="T12" fmla="*/ 137 w 382"/>
              <a:gd name="T13" fmla="*/ 346 h 346"/>
              <a:gd name="T14" fmla="*/ 245 w 382"/>
              <a:gd name="T15" fmla="*/ 346 h 346"/>
              <a:gd name="T16" fmla="*/ 314 w 382"/>
              <a:gd name="T17" fmla="*/ 307 h 346"/>
              <a:gd name="T18" fmla="*/ 368 w 382"/>
              <a:gd name="T19" fmla="*/ 213 h 346"/>
              <a:gd name="T20" fmla="*/ 368 w 382"/>
              <a:gd name="T21" fmla="*/ 133 h 346"/>
              <a:gd name="T22" fmla="*/ 314 w 382"/>
              <a:gd name="T23" fmla="*/ 40 h 346"/>
              <a:gd name="T24" fmla="*/ 245 w 382"/>
              <a:gd name="T25" fmla="*/ 0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2" h="346">
                <a:moveTo>
                  <a:pt x="245" y="0"/>
                </a:moveTo>
                <a:cubicBezTo>
                  <a:pt x="137" y="0"/>
                  <a:pt x="137" y="0"/>
                  <a:pt x="137" y="0"/>
                </a:cubicBezTo>
                <a:cubicBezTo>
                  <a:pt x="108" y="0"/>
                  <a:pt x="82" y="15"/>
                  <a:pt x="68" y="40"/>
                </a:cubicBezTo>
                <a:cubicBezTo>
                  <a:pt x="14" y="133"/>
                  <a:pt x="14" y="133"/>
                  <a:pt x="14" y="133"/>
                </a:cubicBezTo>
                <a:cubicBezTo>
                  <a:pt x="0" y="158"/>
                  <a:pt x="0" y="188"/>
                  <a:pt x="14" y="213"/>
                </a:cubicBezTo>
                <a:cubicBezTo>
                  <a:pt x="68" y="307"/>
                  <a:pt x="68" y="307"/>
                  <a:pt x="68" y="307"/>
                </a:cubicBezTo>
                <a:cubicBezTo>
                  <a:pt x="82" y="331"/>
                  <a:pt x="108" y="346"/>
                  <a:pt x="137" y="346"/>
                </a:cubicBezTo>
                <a:cubicBezTo>
                  <a:pt x="245" y="346"/>
                  <a:pt x="245" y="346"/>
                  <a:pt x="245" y="346"/>
                </a:cubicBezTo>
                <a:cubicBezTo>
                  <a:pt x="273" y="346"/>
                  <a:pt x="300" y="331"/>
                  <a:pt x="314" y="307"/>
                </a:cubicBezTo>
                <a:cubicBezTo>
                  <a:pt x="368" y="213"/>
                  <a:pt x="368" y="213"/>
                  <a:pt x="368" y="213"/>
                </a:cubicBezTo>
                <a:cubicBezTo>
                  <a:pt x="382" y="188"/>
                  <a:pt x="382" y="158"/>
                  <a:pt x="368" y="133"/>
                </a:cubicBezTo>
                <a:cubicBezTo>
                  <a:pt x="314" y="40"/>
                  <a:pt x="314" y="40"/>
                  <a:pt x="314" y="40"/>
                </a:cubicBezTo>
                <a:cubicBezTo>
                  <a:pt x="300" y="15"/>
                  <a:pt x="273" y="0"/>
                  <a:pt x="245" y="0"/>
                </a:cubicBezTo>
                <a:close/>
              </a:path>
            </a:pathLst>
          </a:custGeom>
          <a:gradFill>
            <a:gsLst>
              <a:gs pos="0">
                <a:srgbClr val="0A222C"/>
              </a:gs>
              <a:gs pos="53000">
                <a:srgbClr val="3B4E56"/>
              </a:gs>
              <a:gs pos="83000">
                <a:srgbClr val="3B4E56"/>
              </a:gs>
              <a:gs pos="100000">
                <a:srgbClr val="0A222C"/>
              </a:gs>
            </a:gsLst>
            <a:lin ang="9600000" scaled="0"/>
          </a:gra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 rot="16200000">
            <a:off x="9003624" y="2276856"/>
            <a:ext cx="1941324" cy="1762125"/>
          </a:xfrm>
          <a:custGeom>
            <a:avLst/>
            <a:gdLst>
              <a:gd name="T0" fmla="*/ 245 w 382"/>
              <a:gd name="T1" fmla="*/ 0 h 346"/>
              <a:gd name="T2" fmla="*/ 137 w 382"/>
              <a:gd name="T3" fmla="*/ 0 h 346"/>
              <a:gd name="T4" fmla="*/ 68 w 382"/>
              <a:gd name="T5" fmla="*/ 40 h 346"/>
              <a:gd name="T6" fmla="*/ 14 w 382"/>
              <a:gd name="T7" fmla="*/ 133 h 346"/>
              <a:gd name="T8" fmla="*/ 14 w 382"/>
              <a:gd name="T9" fmla="*/ 213 h 346"/>
              <a:gd name="T10" fmla="*/ 68 w 382"/>
              <a:gd name="T11" fmla="*/ 307 h 346"/>
              <a:gd name="T12" fmla="*/ 137 w 382"/>
              <a:gd name="T13" fmla="*/ 346 h 346"/>
              <a:gd name="T14" fmla="*/ 245 w 382"/>
              <a:gd name="T15" fmla="*/ 346 h 346"/>
              <a:gd name="T16" fmla="*/ 314 w 382"/>
              <a:gd name="T17" fmla="*/ 307 h 346"/>
              <a:gd name="T18" fmla="*/ 368 w 382"/>
              <a:gd name="T19" fmla="*/ 213 h 346"/>
              <a:gd name="T20" fmla="*/ 368 w 382"/>
              <a:gd name="T21" fmla="*/ 133 h 346"/>
              <a:gd name="T22" fmla="*/ 314 w 382"/>
              <a:gd name="T23" fmla="*/ 40 h 346"/>
              <a:gd name="T24" fmla="*/ 245 w 382"/>
              <a:gd name="T25" fmla="*/ 0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2" h="346">
                <a:moveTo>
                  <a:pt x="245" y="0"/>
                </a:moveTo>
                <a:cubicBezTo>
                  <a:pt x="137" y="0"/>
                  <a:pt x="137" y="0"/>
                  <a:pt x="137" y="0"/>
                </a:cubicBezTo>
                <a:cubicBezTo>
                  <a:pt x="108" y="0"/>
                  <a:pt x="82" y="15"/>
                  <a:pt x="68" y="40"/>
                </a:cubicBezTo>
                <a:cubicBezTo>
                  <a:pt x="14" y="133"/>
                  <a:pt x="14" y="133"/>
                  <a:pt x="14" y="133"/>
                </a:cubicBezTo>
                <a:cubicBezTo>
                  <a:pt x="0" y="158"/>
                  <a:pt x="0" y="188"/>
                  <a:pt x="14" y="213"/>
                </a:cubicBezTo>
                <a:cubicBezTo>
                  <a:pt x="68" y="307"/>
                  <a:pt x="68" y="307"/>
                  <a:pt x="68" y="307"/>
                </a:cubicBezTo>
                <a:cubicBezTo>
                  <a:pt x="82" y="331"/>
                  <a:pt x="108" y="346"/>
                  <a:pt x="137" y="346"/>
                </a:cubicBezTo>
                <a:cubicBezTo>
                  <a:pt x="245" y="346"/>
                  <a:pt x="245" y="346"/>
                  <a:pt x="245" y="346"/>
                </a:cubicBezTo>
                <a:cubicBezTo>
                  <a:pt x="273" y="346"/>
                  <a:pt x="300" y="331"/>
                  <a:pt x="314" y="307"/>
                </a:cubicBezTo>
                <a:cubicBezTo>
                  <a:pt x="368" y="213"/>
                  <a:pt x="368" y="213"/>
                  <a:pt x="368" y="213"/>
                </a:cubicBezTo>
                <a:cubicBezTo>
                  <a:pt x="382" y="188"/>
                  <a:pt x="382" y="158"/>
                  <a:pt x="368" y="133"/>
                </a:cubicBezTo>
                <a:cubicBezTo>
                  <a:pt x="314" y="40"/>
                  <a:pt x="314" y="40"/>
                  <a:pt x="314" y="40"/>
                </a:cubicBezTo>
                <a:cubicBezTo>
                  <a:pt x="300" y="15"/>
                  <a:pt x="273" y="0"/>
                  <a:pt x="245" y="0"/>
                </a:cubicBezTo>
                <a:close/>
              </a:path>
            </a:pathLst>
          </a:custGeom>
          <a:gradFill>
            <a:gsLst>
              <a:gs pos="0">
                <a:srgbClr val="0A222C"/>
              </a:gs>
              <a:gs pos="53000">
                <a:srgbClr val="3B4E56"/>
              </a:gs>
              <a:gs pos="83000">
                <a:srgbClr val="3B4E56"/>
              </a:gs>
              <a:gs pos="100000">
                <a:srgbClr val="0A222C"/>
              </a:gs>
            </a:gsLst>
            <a:lin ang="9600000" scaled="0"/>
          </a:gra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 rot="16200000">
            <a:off x="1222661" y="2276856"/>
            <a:ext cx="1941324" cy="1762125"/>
          </a:xfrm>
          <a:custGeom>
            <a:avLst/>
            <a:gdLst>
              <a:gd name="T0" fmla="*/ 245 w 382"/>
              <a:gd name="T1" fmla="*/ 0 h 346"/>
              <a:gd name="T2" fmla="*/ 137 w 382"/>
              <a:gd name="T3" fmla="*/ 0 h 346"/>
              <a:gd name="T4" fmla="*/ 68 w 382"/>
              <a:gd name="T5" fmla="*/ 40 h 346"/>
              <a:gd name="T6" fmla="*/ 14 w 382"/>
              <a:gd name="T7" fmla="*/ 133 h 346"/>
              <a:gd name="T8" fmla="*/ 14 w 382"/>
              <a:gd name="T9" fmla="*/ 213 h 346"/>
              <a:gd name="T10" fmla="*/ 68 w 382"/>
              <a:gd name="T11" fmla="*/ 307 h 346"/>
              <a:gd name="T12" fmla="*/ 137 w 382"/>
              <a:gd name="T13" fmla="*/ 346 h 346"/>
              <a:gd name="T14" fmla="*/ 245 w 382"/>
              <a:gd name="T15" fmla="*/ 346 h 346"/>
              <a:gd name="T16" fmla="*/ 314 w 382"/>
              <a:gd name="T17" fmla="*/ 307 h 346"/>
              <a:gd name="T18" fmla="*/ 368 w 382"/>
              <a:gd name="T19" fmla="*/ 213 h 346"/>
              <a:gd name="T20" fmla="*/ 368 w 382"/>
              <a:gd name="T21" fmla="*/ 133 h 346"/>
              <a:gd name="T22" fmla="*/ 314 w 382"/>
              <a:gd name="T23" fmla="*/ 40 h 346"/>
              <a:gd name="T24" fmla="*/ 245 w 382"/>
              <a:gd name="T25" fmla="*/ 0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2" h="346">
                <a:moveTo>
                  <a:pt x="245" y="0"/>
                </a:moveTo>
                <a:cubicBezTo>
                  <a:pt x="137" y="0"/>
                  <a:pt x="137" y="0"/>
                  <a:pt x="137" y="0"/>
                </a:cubicBezTo>
                <a:cubicBezTo>
                  <a:pt x="108" y="0"/>
                  <a:pt x="82" y="15"/>
                  <a:pt x="68" y="40"/>
                </a:cubicBezTo>
                <a:cubicBezTo>
                  <a:pt x="14" y="133"/>
                  <a:pt x="14" y="133"/>
                  <a:pt x="14" y="133"/>
                </a:cubicBezTo>
                <a:cubicBezTo>
                  <a:pt x="0" y="158"/>
                  <a:pt x="0" y="188"/>
                  <a:pt x="14" y="213"/>
                </a:cubicBezTo>
                <a:cubicBezTo>
                  <a:pt x="68" y="307"/>
                  <a:pt x="68" y="307"/>
                  <a:pt x="68" y="307"/>
                </a:cubicBezTo>
                <a:cubicBezTo>
                  <a:pt x="82" y="331"/>
                  <a:pt x="108" y="346"/>
                  <a:pt x="137" y="346"/>
                </a:cubicBezTo>
                <a:cubicBezTo>
                  <a:pt x="245" y="346"/>
                  <a:pt x="245" y="346"/>
                  <a:pt x="245" y="346"/>
                </a:cubicBezTo>
                <a:cubicBezTo>
                  <a:pt x="273" y="346"/>
                  <a:pt x="300" y="331"/>
                  <a:pt x="314" y="307"/>
                </a:cubicBezTo>
                <a:cubicBezTo>
                  <a:pt x="368" y="213"/>
                  <a:pt x="368" y="213"/>
                  <a:pt x="368" y="213"/>
                </a:cubicBezTo>
                <a:cubicBezTo>
                  <a:pt x="382" y="188"/>
                  <a:pt x="382" y="158"/>
                  <a:pt x="368" y="133"/>
                </a:cubicBezTo>
                <a:cubicBezTo>
                  <a:pt x="314" y="40"/>
                  <a:pt x="314" y="40"/>
                  <a:pt x="314" y="40"/>
                </a:cubicBezTo>
                <a:cubicBezTo>
                  <a:pt x="300" y="15"/>
                  <a:pt x="273" y="0"/>
                  <a:pt x="245" y="0"/>
                </a:cubicBezTo>
                <a:close/>
              </a:path>
            </a:pathLst>
          </a:custGeom>
          <a:gradFill>
            <a:gsLst>
              <a:gs pos="0">
                <a:srgbClr val="0A222C"/>
              </a:gs>
              <a:gs pos="53000">
                <a:srgbClr val="3B4E56"/>
              </a:gs>
              <a:gs pos="83000">
                <a:srgbClr val="3B4E56"/>
              </a:gs>
              <a:gs pos="100000">
                <a:srgbClr val="0A222C"/>
              </a:gs>
            </a:gsLst>
            <a:lin ang="9600000" scaled="0"/>
          </a:gra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Oval 46"/>
          <p:cNvSpPr>
            <a:spLocks noChangeArrowheads="1"/>
          </p:cNvSpPr>
          <p:nvPr/>
        </p:nvSpPr>
        <p:spPr bwMode="auto">
          <a:xfrm>
            <a:off x="9915108" y="3247838"/>
            <a:ext cx="155926" cy="155925"/>
          </a:xfrm>
          <a:prstGeom prst="ellipse">
            <a:avLst/>
          </a:prstGeom>
          <a:noFill/>
          <a:ln w="30163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45312" y="4518888"/>
            <a:ext cx="2296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성범죄성 단어 검출 시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대상자 폴더를 자동 생성하고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텍스트 검출 시 자동저장 하여 추후 정보관리에 용이함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09060" y="4537723"/>
            <a:ext cx="2627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낯선 곳 에서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와아파이가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잡힌 경우 자동재생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설정가능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04704" y="4507580"/>
            <a:ext cx="2627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긴급하거나 돌발상황시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간단한 터치로 실행하여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증거를 수집 할 수 있음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현재 어플은 흔들어서 키는 정도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895519" y="4507579"/>
            <a:ext cx="2140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이미지를 대상자에게 지정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관리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17318" y="259639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간편 녹음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28146" y="259639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자동 녹음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293926" y="260770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이미지 저장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512962" y="260770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대상자 등록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2C01815-A37C-406A-8D76-3ADE95DC75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920" y="5913550"/>
            <a:ext cx="785622" cy="78562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C192721-542C-4274-AEFB-849A466BC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58" y="2997206"/>
            <a:ext cx="899136" cy="8991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63341A-EC67-4BE6-8E43-F325736571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06" y="3034592"/>
            <a:ext cx="854952" cy="854952"/>
          </a:xfrm>
          <a:prstGeom prst="rect">
            <a:avLst/>
          </a:prstGeom>
        </p:spPr>
      </p:pic>
      <p:sp>
        <p:nvSpPr>
          <p:cNvPr id="38" name="Freeform 53">
            <a:extLst>
              <a:ext uri="{FF2B5EF4-FFF2-40B4-BE49-F238E27FC236}">
                <a16:creationId xmlns:a16="http://schemas.microsoft.com/office/drawing/2014/main" id="{D143F5BD-0954-4C00-B80F-76D318451CE1}"/>
              </a:ext>
            </a:extLst>
          </p:cNvPr>
          <p:cNvSpPr>
            <a:spLocks noEditPoints="1"/>
          </p:cNvSpPr>
          <p:nvPr/>
        </p:nvSpPr>
        <p:spPr bwMode="auto">
          <a:xfrm>
            <a:off x="9697033" y="3092946"/>
            <a:ext cx="614362" cy="543270"/>
          </a:xfrm>
          <a:custGeom>
            <a:avLst/>
            <a:gdLst>
              <a:gd name="T0" fmla="*/ 663 w 728"/>
              <a:gd name="T1" fmla="*/ 0 h 644"/>
              <a:gd name="T2" fmla="*/ 64 w 728"/>
              <a:gd name="T3" fmla="*/ 0 h 644"/>
              <a:gd name="T4" fmla="*/ 0 w 728"/>
              <a:gd name="T5" fmla="*/ 57 h 644"/>
              <a:gd name="T6" fmla="*/ 0 w 728"/>
              <a:gd name="T7" fmla="*/ 586 h 644"/>
              <a:gd name="T8" fmla="*/ 64 w 728"/>
              <a:gd name="T9" fmla="*/ 644 h 644"/>
              <a:gd name="T10" fmla="*/ 663 w 728"/>
              <a:gd name="T11" fmla="*/ 644 h 644"/>
              <a:gd name="T12" fmla="*/ 728 w 728"/>
              <a:gd name="T13" fmla="*/ 586 h 644"/>
              <a:gd name="T14" fmla="*/ 728 w 728"/>
              <a:gd name="T15" fmla="*/ 57 h 644"/>
              <a:gd name="T16" fmla="*/ 663 w 728"/>
              <a:gd name="T17" fmla="*/ 0 h 644"/>
              <a:gd name="T18" fmla="*/ 64 w 728"/>
              <a:gd name="T19" fmla="*/ 44 h 644"/>
              <a:gd name="T20" fmla="*/ 663 w 728"/>
              <a:gd name="T21" fmla="*/ 44 h 644"/>
              <a:gd name="T22" fmla="*/ 684 w 728"/>
              <a:gd name="T23" fmla="*/ 57 h 644"/>
              <a:gd name="T24" fmla="*/ 684 w 728"/>
              <a:gd name="T25" fmla="*/ 496 h 644"/>
              <a:gd name="T26" fmla="*/ 601 w 728"/>
              <a:gd name="T27" fmla="*/ 360 h 644"/>
              <a:gd name="T28" fmla="*/ 498 w 728"/>
              <a:gd name="T29" fmla="*/ 363 h 644"/>
              <a:gd name="T30" fmla="*/ 429 w 728"/>
              <a:gd name="T31" fmla="*/ 510 h 644"/>
              <a:gd name="T32" fmla="*/ 278 w 728"/>
              <a:gd name="T33" fmla="*/ 312 h 644"/>
              <a:gd name="T34" fmla="*/ 148 w 728"/>
              <a:gd name="T35" fmla="*/ 312 h 644"/>
              <a:gd name="T36" fmla="*/ 44 w 728"/>
              <a:gd name="T37" fmla="*/ 525 h 644"/>
              <a:gd name="T38" fmla="*/ 44 w 728"/>
              <a:gd name="T39" fmla="*/ 57 h 644"/>
              <a:gd name="T40" fmla="*/ 64 w 728"/>
              <a:gd name="T41" fmla="*/ 44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28" h="644">
                <a:moveTo>
                  <a:pt x="663" y="0"/>
                </a:moveTo>
                <a:cubicBezTo>
                  <a:pt x="64" y="0"/>
                  <a:pt x="64" y="0"/>
                  <a:pt x="64" y="0"/>
                </a:cubicBezTo>
                <a:cubicBezTo>
                  <a:pt x="29" y="0"/>
                  <a:pt x="0" y="25"/>
                  <a:pt x="0" y="57"/>
                </a:cubicBezTo>
                <a:cubicBezTo>
                  <a:pt x="0" y="586"/>
                  <a:pt x="0" y="586"/>
                  <a:pt x="0" y="586"/>
                </a:cubicBezTo>
                <a:cubicBezTo>
                  <a:pt x="0" y="618"/>
                  <a:pt x="29" y="644"/>
                  <a:pt x="64" y="644"/>
                </a:cubicBezTo>
                <a:cubicBezTo>
                  <a:pt x="663" y="644"/>
                  <a:pt x="663" y="644"/>
                  <a:pt x="663" y="644"/>
                </a:cubicBezTo>
                <a:cubicBezTo>
                  <a:pt x="699" y="644"/>
                  <a:pt x="728" y="618"/>
                  <a:pt x="728" y="586"/>
                </a:cubicBezTo>
                <a:cubicBezTo>
                  <a:pt x="728" y="57"/>
                  <a:pt x="728" y="57"/>
                  <a:pt x="728" y="57"/>
                </a:cubicBezTo>
                <a:cubicBezTo>
                  <a:pt x="728" y="25"/>
                  <a:pt x="699" y="0"/>
                  <a:pt x="663" y="0"/>
                </a:cubicBezTo>
                <a:close/>
                <a:moveTo>
                  <a:pt x="64" y="44"/>
                </a:moveTo>
                <a:cubicBezTo>
                  <a:pt x="663" y="44"/>
                  <a:pt x="663" y="44"/>
                  <a:pt x="663" y="44"/>
                </a:cubicBezTo>
                <a:cubicBezTo>
                  <a:pt x="675" y="44"/>
                  <a:pt x="684" y="51"/>
                  <a:pt x="684" y="57"/>
                </a:cubicBezTo>
                <a:cubicBezTo>
                  <a:pt x="684" y="496"/>
                  <a:pt x="684" y="496"/>
                  <a:pt x="684" y="496"/>
                </a:cubicBezTo>
                <a:cubicBezTo>
                  <a:pt x="661" y="452"/>
                  <a:pt x="624" y="386"/>
                  <a:pt x="601" y="360"/>
                </a:cubicBezTo>
                <a:cubicBezTo>
                  <a:pt x="552" y="304"/>
                  <a:pt x="511" y="344"/>
                  <a:pt x="498" y="363"/>
                </a:cubicBezTo>
                <a:cubicBezTo>
                  <a:pt x="475" y="397"/>
                  <a:pt x="429" y="510"/>
                  <a:pt x="429" y="510"/>
                </a:cubicBezTo>
                <a:cubicBezTo>
                  <a:pt x="429" y="510"/>
                  <a:pt x="318" y="360"/>
                  <a:pt x="278" y="312"/>
                </a:cubicBezTo>
                <a:cubicBezTo>
                  <a:pt x="205" y="226"/>
                  <a:pt x="162" y="287"/>
                  <a:pt x="148" y="312"/>
                </a:cubicBezTo>
                <a:cubicBezTo>
                  <a:pt x="124" y="355"/>
                  <a:pt x="74" y="460"/>
                  <a:pt x="44" y="525"/>
                </a:cubicBezTo>
                <a:cubicBezTo>
                  <a:pt x="44" y="57"/>
                  <a:pt x="44" y="57"/>
                  <a:pt x="44" y="57"/>
                </a:cubicBezTo>
                <a:cubicBezTo>
                  <a:pt x="44" y="51"/>
                  <a:pt x="52" y="44"/>
                  <a:pt x="64" y="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Freeform 17">
            <a:extLst>
              <a:ext uri="{FF2B5EF4-FFF2-40B4-BE49-F238E27FC236}">
                <a16:creationId xmlns:a16="http://schemas.microsoft.com/office/drawing/2014/main" id="{4FBB57FC-99ED-4F6F-8780-778C73BFF888}"/>
              </a:ext>
            </a:extLst>
          </p:cNvPr>
          <p:cNvSpPr>
            <a:spLocks noEditPoints="1"/>
          </p:cNvSpPr>
          <p:nvPr/>
        </p:nvSpPr>
        <p:spPr bwMode="auto">
          <a:xfrm>
            <a:off x="1944192" y="3157919"/>
            <a:ext cx="558116" cy="403740"/>
          </a:xfrm>
          <a:custGeom>
            <a:avLst/>
            <a:gdLst>
              <a:gd name="T0" fmla="*/ 187 w 293"/>
              <a:gd name="T1" fmla="*/ 107 h 213"/>
              <a:gd name="T2" fmla="*/ 240 w 293"/>
              <a:gd name="T3" fmla="*/ 53 h 213"/>
              <a:gd name="T4" fmla="*/ 187 w 293"/>
              <a:gd name="T5" fmla="*/ 0 h 213"/>
              <a:gd name="T6" fmla="*/ 133 w 293"/>
              <a:gd name="T7" fmla="*/ 53 h 213"/>
              <a:gd name="T8" fmla="*/ 187 w 293"/>
              <a:gd name="T9" fmla="*/ 107 h 213"/>
              <a:gd name="T10" fmla="*/ 187 w 293"/>
              <a:gd name="T11" fmla="*/ 107 h 213"/>
              <a:gd name="T12" fmla="*/ 67 w 293"/>
              <a:gd name="T13" fmla="*/ 80 h 213"/>
              <a:gd name="T14" fmla="*/ 67 w 293"/>
              <a:gd name="T15" fmla="*/ 40 h 213"/>
              <a:gd name="T16" fmla="*/ 40 w 293"/>
              <a:gd name="T17" fmla="*/ 40 h 213"/>
              <a:gd name="T18" fmla="*/ 40 w 293"/>
              <a:gd name="T19" fmla="*/ 80 h 213"/>
              <a:gd name="T20" fmla="*/ 0 w 293"/>
              <a:gd name="T21" fmla="*/ 80 h 213"/>
              <a:gd name="T22" fmla="*/ 0 w 293"/>
              <a:gd name="T23" fmla="*/ 107 h 213"/>
              <a:gd name="T24" fmla="*/ 40 w 293"/>
              <a:gd name="T25" fmla="*/ 107 h 213"/>
              <a:gd name="T26" fmla="*/ 40 w 293"/>
              <a:gd name="T27" fmla="*/ 147 h 213"/>
              <a:gd name="T28" fmla="*/ 67 w 293"/>
              <a:gd name="T29" fmla="*/ 147 h 213"/>
              <a:gd name="T30" fmla="*/ 67 w 293"/>
              <a:gd name="T31" fmla="*/ 107 h 213"/>
              <a:gd name="T32" fmla="*/ 107 w 293"/>
              <a:gd name="T33" fmla="*/ 107 h 213"/>
              <a:gd name="T34" fmla="*/ 107 w 293"/>
              <a:gd name="T35" fmla="*/ 80 h 213"/>
              <a:gd name="T36" fmla="*/ 67 w 293"/>
              <a:gd name="T37" fmla="*/ 80 h 213"/>
              <a:gd name="T38" fmla="*/ 67 w 293"/>
              <a:gd name="T39" fmla="*/ 80 h 213"/>
              <a:gd name="T40" fmla="*/ 187 w 293"/>
              <a:gd name="T41" fmla="*/ 133 h 213"/>
              <a:gd name="T42" fmla="*/ 80 w 293"/>
              <a:gd name="T43" fmla="*/ 187 h 213"/>
              <a:gd name="T44" fmla="*/ 80 w 293"/>
              <a:gd name="T45" fmla="*/ 213 h 213"/>
              <a:gd name="T46" fmla="*/ 293 w 293"/>
              <a:gd name="T47" fmla="*/ 213 h 213"/>
              <a:gd name="T48" fmla="*/ 293 w 293"/>
              <a:gd name="T49" fmla="*/ 187 h 213"/>
              <a:gd name="T50" fmla="*/ 187 w 293"/>
              <a:gd name="T51" fmla="*/ 133 h 213"/>
              <a:gd name="T52" fmla="*/ 187 w 293"/>
              <a:gd name="T53" fmla="*/ 13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93" h="213">
                <a:moveTo>
                  <a:pt x="187" y="107"/>
                </a:moveTo>
                <a:cubicBezTo>
                  <a:pt x="216" y="107"/>
                  <a:pt x="240" y="83"/>
                  <a:pt x="240" y="53"/>
                </a:cubicBezTo>
                <a:cubicBezTo>
                  <a:pt x="240" y="24"/>
                  <a:pt x="216" y="0"/>
                  <a:pt x="187" y="0"/>
                </a:cubicBezTo>
                <a:cubicBezTo>
                  <a:pt x="157" y="0"/>
                  <a:pt x="133" y="24"/>
                  <a:pt x="133" y="53"/>
                </a:cubicBezTo>
                <a:cubicBezTo>
                  <a:pt x="133" y="83"/>
                  <a:pt x="157" y="107"/>
                  <a:pt x="187" y="107"/>
                </a:cubicBezTo>
                <a:lnTo>
                  <a:pt x="187" y="107"/>
                </a:lnTo>
                <a:close/>
                <a:moveTo>
                  <a:pt x="67" y="80"/>
                </a:moveTo>
                <a:lnTo>
                  <a:pt x="67" y="40"/>
                </a:lnTo>
                <a:lnTo>
                  <a:pt x="40" y="40"/>
                </a:lnTo>
                <a:lnTo>
                  <a:pt x="40" y="80"/>
                </a:lnTo>
                <a:lnTo>
                  <a:pt x="0" y="80"/>
                </a:lnTo>
                <a:lnTo>
                  <a:pt x="0" y="107"/>
                </a:lnTo>
                <a:lnTo>
                  <a:pt x="40" y="107"/>
                </a:lnTo>
                <a:lnTo>
                  <a:pt x="40" y="147"/>
                </a:lnTo>
                <a:lnTo>
                  <a:pt x="67" y="147"/>
                </a:lnTo>
                <a:lnTo>
                  <a:pt x="67" y="107"/>
                </a:lnTo>
                <a:lnTo>
                  <a:pt x="107" y="107"/>
                </a:lnTo>
                <a:lnTo>
                  <a:pt x="107" y="80"/>
                </a:lnTo>
                <a:lnTo>
                  <a:pt x="67" y="80"/>
                </a:lnTo>
                <a:lnTo>
                  <a:pt x="67" y="80"/>
                </a:lnTo>
                <a:close/>
                <a:moveTo>
                  <a:pt x="187" y="133"/>
                </a:moveTo>
                <a:cubicBezTo>
                  <a:pt x="151" y="133"/>
                  <a:pt x="80" y="151"/>
                  <a:pt x="80" y="187"/>
                </a:cubicBezTo>
                <a:lnTo>
                  <a:pt x="80" y="213"/>
                </a:lnTo>
                <a:lnTo>
                  <a:pt x="293" y="213"/>
                </a:lnTo>
                <a:lnTo>
                  <a:pt x="293" y="187"/>
                </a:lnTo>
                <a:cubicBezTo>
                  <a:pt x="293" y="151"/>
                  <a:pt x="222" y="133"/>
                  <a:pt x="187" y="133"/>
                </a:cubicBezTo>
                <a:lnTo>
                  <a:pt x="187" y="1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007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3CA1D7A7-4B10-40B3-8511-A14D77DD0E37}"/>
              </a:ext>
            </a:extLst>
          </p:cNvPr>
          <p:cNvSpPr>
            <a:spLocks noEditPoints="1"/>
          </p:cNvSpPr>
          <p:nvPr/>
        </p:nvSpPr>
        <p:spPr bwMode="auto">
          <a:xfrm>
            <a:off x="6625542" y="1641639"/>
            <a:ext cx="558116" cy="403740"/>
          </a:xfrm>
          <a:custGeom>
            <a:avLst/>
            <a:gdLst>
              <a:gd name="T0" fmla="*/ 187 w 293"/>
              <a:gd name="T1" fmla="*/ 107 h 213"/>
              <a:gd name="T2" fmla="*/ 240 w 293"/>
              <a:gd name="T3" fmla="*/ 53 h 213"/>
              <a:gd name="T4" fmla="*/ 187 w 293"/>
              <a:gd name="T5" fmla="*/ 0 h 213"/>
              <a:gd name="T6" fmla="*/ 133 w 293"/>
              <a:gd name="T7" fmla="*/ 53 h 213"/>
              <a:gd name="T8" fmla="*/ 187 w 293"/>
              <a:gd name="T9" fmla="*/ 107 h 213"/>
              <a:gd name="T10" fmla="*/ 187 w 293"/>
              <a:gd name="T11" fmla="*/ 107 h 213"/>
              <a:gd name="T12" fmla="*/ 67 w 293"/>
              <a:gd name="T13" fmla="*/ 80 h 213"/>
              <a:gd name="T14" fmla="*/ 67 w 293"/>
              <a:gd name="T15" fmla="*/ 40 h 213"/>
              <a:gd name="T16" fmla="*/ 40 w 293"/>
              <a:gd name="T17" fmla="*/ 40 h 213"/>
              <a:gd name="T18" fmla="*/ 40 w 293"/>
              <a:gd name="T19" fmla="*/ 80 h 213"/>
              <a:gd name="T20" fmla="*/ 0 w 293"/>
              <a:gd name="T21" fmla="*/ 80 h 213"/>
              <a:gd name="T22" fmla="*/ 0 w 293"/>
              <a:gd name="T23" fmla="*/ 107 h 213"/>
              <a:gd name="T24" fmla="*/ 40 w 293"/>
              <a:gd name="T25" fmla="*/ 107 h 213"/>
              <a:gd name="T26" fmla="*/ 40 w 293"/>
              <a:gd name="T27" fmla="*/ 147 h 213"/>
              <a:gd name="T28" fmla="*/ 67 w 293"/>
              <a:gd name="T29" fmla="*/ 147 h 213"/>
              <a:gd name="T30" fmla="*/ 67 w 293"/>
              <a:gd name="T31" fmla="*/ 107 h 213"/>
              <a:gd name="T32" fmla="*/ 107 w 293"/>
              <a:gd name="T33" fmla="*/ 107 h 213"/>
              <a:gd name="T34" fmla="*/ 107 w 293"/>
              <a:gd name="T35" fmla="*/ 80 h 213"/>
              <a:gd name="T36" fmla="*/ 67 w 293"/>
              <a:gd name="T37" fmla="*/ 80 h 213"/>
              <a:gd name="T38" fmla="*/ 67 w 293"/>
              <a:gd name="T39" fmla="*/ 80 h 213"/>
              <a:gd name="T40" fmla="*/ 187 w 293"/>
              <a:gd name="T41" fmla="*/ 133 h 213"/>
              <a:gd name="T42" fmla="*/ 80 w 293"/>
              <a:gd name="T43" fmla="*/ 187 h 213"/>
              <a:gd name="T44" fmla="*/ 80 w 293"/>
              <a:gd name="T45" fmla="*/ 213 h 213"/>
              <a:gd name="T46" fmla="*/ 293 w 293"/>
              <a:gd name="T47" fmla="*/ 213 h 213"/>
              <a:gd name="T48" fmla="*/ 293 w 293"/>
              <a:gd name="T49" fmla="*/ 187 h 213"/>
              <a:gd name="T50" fmla="*/ 187 w 293"/>
              <a:gd name="T51" fmla="*/ 133 h 213"/>
              <a:gd name="T52" fmla="*/ 187 w 293"/>
              <a:gd name="T53" fmla="*/ 13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93" h="213">
                <a:moveTo>
                  <a:pt x="187" y="107"/>
                </a:moveTo>
                <a:cubicBezTo>
                  <a:pt x="216" y="107"/>
                  <a:pt x="240" y="83"/>
                  <a:pt x="240" y="53"/>
                </a:cubicBezTo>
                <a:cubicBezTo>
                  <a:pt x="240" y="24"/>
                  <a:pt x="216" y="0"/>
                  <a:pt x="187" y="0"/>
                </a:cubicBezTo>
                <a:cubicBezTo>
                  <a:pt x="157" y="0"/>
                  <a:pt x="133" y="24"/>
                  <a:pt x="133" y="53"/>
                </a:cubicBezTo>
                <a:cubicBezTo>
                  <a:pt x="133" y="83"/>
                  <a:pt x="157" y="107"/>
                  <a:pt x="187" y="107"/>
                </a:cubicBezTo>
                <a:lnTo>
                  <a:pt x="187" y="107"/>
                </a:lnTo>
                <a:close/>
                <a:moveTo>
                  <a:pt x="67" y="80"/>
                </a:moveTo>
                <a:lnTo>
                  <a:pt x="67" y="40"/>
                </a:lnTo>
                <a:lnTo>
                  <a:pt x="40" y="40"/>
                </a:lnTo>
                <a:lnTo>
                  <a:pt x="40" y="80"/>
                </a:lnTo>
                <a:lnTo>
                  <a:pt x="0" y="80"/>
                </a:lnTo>
                <a:lnTo>
                  <a:pt x="0" y="107"/>
                </a:lnTo>
                <a:lnTo>
                  <a:pt x="40" y="107"/>
                </a:lnTo>
                <a:lnTo>
                  <a:pt x="40" y="147"/>
                </a:lnTo>
                <a:lnTo>
                  <a:pt x="67" y="147"/>
                </a:lnTo>
                <a:lnTo>
                  <a:pt x="67" y="107"/>
                </a:lnTo>
                <a:lnTo>
                  <a:pt x="107" y="107"/>
                </a:lnTo>
                <a:lnTo>
                  <a:pt x="107" y="80"/>
                </a:lnTo>
                <a:lnTo>
                  <a:pt x="67" y="80"/>
                </a:lnTo>
                <a:lnTo>
                  <a:pt x="67" y="80"/>
                </a:lnTo>
                <a:close/>
                <a:moveTo>
                  <a:pt x="187" y="133"/>
                </a:moveTo>
                <a:cubicBezTo>
                  <a:pt x="151" y="133"/>
                  <a:pt x="80" y="151"/>
                  <a:pt x="80" y="187"/>
                </a:cubicBezTo>
                <a:lnTo>
                  <a:pt x="80" y="213"/>
                </a:lnTo>
                <a:lnTo>
                  <a:pt x="293" y="213"/>
                </a:lnTo>
                <a:lnTo>
                  <a:pt x="293" y="187"/>
                </a:lnTo>
                <a:cubicBezTo>
                  <a:pt x="293" y="151"/>
                  <a:pt x="222" y="133"/>
                  <a:pt x="187" y="133"/>
                </a:cubicBezTo>
                <a:lnTo>
                  <a:pt x="187" y="1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D24E759-CE09-4FCD-B3BA-80EB6ACA4BA5}"/>
              </a:ext>
            </a:extLst>
          </p:cNvPr>
          <p:cNvSpPr/>
          <p:nvPr/>
        </p:nvSpPr>
        <p:spPr>
          <a:xfrm>
            <a:off x="3334512" y="667512"/>
            <a:ext cx="5522976" cy="552297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D974055-86DA-454C-A990-2501672BBF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83968" y="2921168"/>
            <a:ext cx="24240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어플리케이션 </a:t>
            </a:r>
            <a:r>
              <a:rPr lang="en-US" altLang="ko-KR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b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Application</a:t>
            </a:r>
            <a:b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</a:t>
            </a:r>
            <a:r>
              <a:rPr lang="en-US" altLang="ko-KR" sz="1800" b="0" dirty="0"/>
              <a:t>Interface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226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5C436-C931-465F-BE18-66191F22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373"/>
            <a:ext cx="10515600" cy="80930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일정표 및 진행상황</a:t>
            </a:r>
            <a:br>
              <a:rPr lang="en-US" altLang="ko-KR" dirty="0"/>
            </a:b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Schedule board &amp; Progress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BBD0BC-C1E2-423F-8D18-2DFB3AD1DF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" t="14790" r="22194" b="28591"/>
          <a:stretch/>
        </p:blipFill>
        <p:spPr>
          <a:xfrm>
            <a:off x="71021" y="1038687"/>
            <a:ext cx="12049957" cy="58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34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A7434259-88F7-4283-8DDE-FF227CFCBDF9}"/>
              </a:ext>
            </a:extLst>
          </p:cNvPr>
          <p:cNvSpPr>
            <a:spLocks noEditPoints="1"/>
          </p:cNvSpPr>
          <p:nvPr/>
        </p:nvSpPr>
        <p:spPr bwMode="auto">
          <a:xfrm>
            <a:off x="6625542" y="1641639"/>
            <a:ext cx="558116" cy="403740"/>
          </a:xfrm>
          <a:custGeom>
            <a:avLst/>
            <a:gdLst>
              <a:gd name="T0" fmla="*/ 187 w 293"/>
              <a:gd name="T1" fmla="*/ 107 h 213"/>
              <a:gd name="T2" fmla="*/ 240 w 293"/>
              <a:gd name="T3" fmla="*/ 53 h 213"/>
              <a:gd name="T4" fmla="*/ 187 w 293"/>
              <a:gd name="T5" fmla="*/ 0 h 213"/>
              <a:gd name="T6" fmla="*/ 133 w 293"/>
              <a:gd name="T7" fmla="*/ 53 h 213"/>
              <a:gd name="T8" fmla="*/ 187 w 293"/>
              <a:gd name="T9" fmla="*/ 107 h 213"/>
              <a:gd name="T10" fmla="*/ 187 w 293"/>
              <a:gd name="T11" fmla="*/ 107 h 213"/>
              <a:gd name="T12" fmla="*/ 67 w 293"/>
              <a:gd name="T13" fmla="*/ 80 h 213"/>
              <a:gd name="T14" fmla="*/ 67 w 293"/>
              <a:gd name="T15" fmla="*/ 40 h 213"/>
              <a:gd name="T16" fmla="*/ 40 w 293"/>
              <a:gd name="T17" fmla="*/ 40 h 213"/>
              <a:gd name="T18" fmla="*/ 40 w 293"/>
              <a:gd name="T19" fmla="*/ 80 h 213"/>
              <a:gd name="T20" fmla="*/ 0 w 293"/>
              <a:gd name="T21" fmla="*/ 80 h 213"/>
              <a:gd name="T22" fmla="*/ 0 w 293"/>
              <a:gd name="T23" fmla="*/ 107 h 213"/>
              <a:gd name="T24" fmla="*/ 40 w 293"/>
              <a:gd name="T25" fmla="*/ 107 h 213"/>
              <a:gd name="T26" fmla="*/ 40 w 293"/>
              <a:gd name="T27" fmla="*/ 147 h 213"/>
              <a:gd name="T28" fmla="*/ 67 w 293"/>
              <a:gd name="T29" fmla="*/ 147 h 213"/>
              <a:gd name="T30" fmla="*/ 67 w 293"/>
              <a:gd name="T31" fmla="*/ 107 h 213"/>
              <a:gd name="T32" fmla="*/ 107 w 293"/>
              <a:gd name="T33" fmla="*/ 107 h 213"/>
              <a:gd name="T34" fmla="*/ 107 w 293"/>
              <a:gd name="T35" fmla="*/ 80 h 213"/>
              <a:gd name="T36" fmla="*/ 67 w 293"/>
              <a:gd name="T37" fmla="*/ 80 h 213"/>
              <a:gd name="T38" fmla="*/ 67 w 293"/>
              <a:gd name="T39" fmla="*/ 80 h 213"/>
              <a:gd name="T40" fmla="*/ 187 w 293"/>
              <a:gd name="T41" fmla="*/ 133 h 213"/>
              <a:gd name="T42" fmla="*/ 80 w 293"/>
              <a:gd name="T43" fmla="*/ 187 h 213"/>
              <a:gd name="T44" fmla="*/ 80 w 293"/>
              <a:gd name="T45" fmla="*/ 213 h 213"/>
              <a:gd name="T46" fmla="*/ 293 w 293"/>
              <a:gd name="T47" fmla="*/ 213 h 213"/>
              <a:gd name="T48" fmla="*/ 293 w 293"/>
              <a:gd name="T49" fmla="*/ 187 h 213"/>
              <a:gd name="T50" fmla="*/ 187 w 293"/>
              <a:gd name="T51" fmla="*/ 133 h 213"/>
              <a:gd name="T52" fmla="*/ 187 w 293"/>
              <a:gd name="T53" fmla="*/ 13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93" h="213">
                <a:moveTo>
                  <a:pt x="187" y="107"/>
                </a:moveTo>
                <a:cubicBezTo>
                  <a:pt x="216" y="107"/>
                  <a:pt x="240" y="83"/>
                  <a:pt x="240" y="53"/>
                </a:cubicBezTo>
                <a:cubicBezTo>
                  <a:pt x="240" y="24"/>
                  <a:pt x="216" y="0"/>
                  <a:pt x="187" y="0"/>
                </a:cubicBezTo>
                <a:cubicBezTo>
                  <a:pt x="157" y="0"/>
                  <a:pt x="133" y="24"/>
                  <a:pt x="133" y="53"/>
                </a:cubicBezTo>
                <a:cubicBezTo>
                  <a:pt x="133" y="83"/>
                  <a:pt x="157" y="107"/>
                  <a:pt x="187" y="107"/>
                </a:cubicBezTo>
                <a:lnTo>
                  <a:pt x="187" y="107"/>
                </a:lnTo>
                <a:close/>
                <a:moveTo>
                  <a:pt x="67" y="80"/>
                </a:moveTo>
                <a:lnTo>
                  <a:pt x="67" y="40"/>
                </a:lnTo>
                <a:lnTo>
                  <a:pt x="40" y="40"/>
                </a:lnTo>
                <a:lnTo>
                  <a:pt x="40" y="80"/>
                </a:lnTo>
                <a:lnTo>
                  <a:pt x="0" y="80"/>
                </a:lnTo>
                <a:lnTo>
                  <a:pt x="0" y="107"/>
                </a:lnTo>
                <a:lnTo>
                  <a:pt x="40" y="107"/>
                </a:lnTo>
                <a:lnTo>
                  <a:pt x="40" y="147"/>
                </a:lnTo>
                <a:lnTo>
                  <a:pt x="67" y="147"/>
                </a:lnTo>
                <a:lnTo>
                  <a:pt x="67" y="107"/>
                </a:lnTo>
                <a:lnTo>
                  <a:pt x="107" y="107"/>
                </a:lnTo>
                <a:lnTo>
                  <a:pt x="107" y="80"/>
                </a:lnTo>
                <a:lnTo>
                  <a:pt x="67" y="80"/>
                </a:lnTo>
                <a:lnTo>
                  <a:pt x="67" y="80"/>
                </a:lnTo>
                <a:close/>
                <a:moveTo>
                  <a:pt x="187" y="133"/>
                </a:moveTo>
                <a:cubicBezTo>
                  <a:pt x="151" y="133"/>
                  <a:pt x="80" y="151"/>
                  <a:pt x="80" y="187"/>
                </a:cubicBezTo>
                <a:lnTo>
                  <a:pt x="80" y="213"/>
                </a:lnTo>
                <a:lnTo>
                  <a:pt x="293" y="213"/>
                </a:lnTo>
                <a:lnTo>
                  <a:pt x="293" y="187"/>
                </a:lnTo>
                <a:cubicBezTo>
                  <a:pt x="293" y="151"/>
                  <a:pt x="222" y="133"/>
                  <a:pt x="187" y="133"/>
                </a:cubicBezTo>
                <a:lnTo>
                  <a:pt x="187" y="1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5714AB8-A22D-48F4-B11B-61C68E321392}"/>
              </a:ext>
            </a:extLst>
          </p:cNvPr>
          <p:cNvSpPr/>
          <p:nvPr/>
        </p:nvSpPr>
        <p:spPr>
          <a:xfrm>
            <a:off x="3334512" y="667512"/>
            <a:ext cx="5522976" cy="552297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040959E-2798-4A0B-968F-7958830A1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9058" y="3059667"/>
            <a:ext cx="83388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>
              <a:lnSpc>
                <a:spcPct val="100000"/>
              </a:lnSpc>
            </a:pPr>
            <a:r>
              <a:rPr lang="en-US" altLang="ko-KR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Q&amp;A</a:t>
            </a:r>
            <a:br>
              <a:rPr lang="en-US" altLang="ko-KR" sz="1800" b="0" dirty="0"/>
            </a:br>
            <a:endParaRPr lang="ko-KR" altLang="ko-KR" sz="1800" b="0" dirty="0"/>
          </a:p>
        </p:txBody>
      </p:sp>
    </p:spTree>
    <p:extLst>
      <p:ext uri="{BB962C8B-B14F-4D97-AF65-F5344CB8AC3E}">
        <p14:creationId xmlns:p14="http://schemas.microsoft.com/office/powerpoint/2010/main" val="1675973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23036A56-4E1A-4A8F-BCE6-4297DBB5D922}"/>
              </a:ext>
            </a:extLst>
          </p:cNvPr>
          <p:cNvSpPr/>
          <p:nvPr/>
        </p:nvSpPr>
        <p:spPr>
          <a:xfrm>
            <a:off x="3334512" y="667512"/>
            <a:ext cx="5522976" cy="552297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33B36-8643-4312-B6F6-9713EBCDA1D0}"/>
              </a:ext>
            </a:extLst>
          </p:cNvPr>
          <p:cNvSpPr/>
          <p:nvPr/>
        </p:nvSpPr>
        <p:spPr>
          <a:xfrm>
            <a:off x="3048000" y="305966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조원 소개</a:t>
            </a:r>
            <a:br>
              <a:rPr lang="en-US" altLang="ko-KR" sz="2400" dirty="0">
                <a:latin typeface="Arial" panose="020B0604020202020204" pitchFamily="34" charset="0"/>
              </a:rPr>
            </a:br>
            <a:r>
              <a:rPr lang="ko-KR" altLang="ko-KR" dirty="0">
                <a:latin typeface="Arial" panose="020B0604020202020204" pitchFamily="34" charset="0"/>
              </a:rPr>
              <a:t>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The project Member’s profile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36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3431436" y="261667"/>
            <a:ext cx="10515600" cy="809308"/>
          </a:xfrm>
        </p:spPr>
        <p:txBody>
          <a:bodyPr/>
          <a:lstStyle/>
          <a:p>
            <a:r>
              <a:rPr lang="ko-KR" altLang="en-US" dirty="0"/>
              <a:t>조원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-3774336" y="876586"/>
            <a:ext cx="11201400" cy="278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The project Member’s profile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64848" y="4648789"/>
            <a:ext cx="2225040" cy="95184"/>
          </a:xfrm>
          <a:prstGeom prst="rect">
            <a:avLst/>
          </a:prstGeom>
          <a:solidFill>
            <a:srgbClr val="5AB4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64848" y="428122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김상현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306959" y="5060321"/>
            <a:ext cx="231094" cy="232454"/>
            <a:chOff x="5625016" y="3361838"/>
            <a:chExt cx="332398" cy="334353"/>
          </a:xfrm>
        </p:grpSpPr>
        <p:sp>
          <p:nvSpPr>
            <p:cNvPr id="12" name="Oval 41"/>
            <p:cNvSpPr>
              <a:spLocks noChangeArrowheads="1"/>
            </p:cNvSpPr>
            <p:nvPr/>
          </p:nvSpPr>
          <p:spPr bwMode="auto">
            <a:xfrm>
              <a:off x="5699317" y="3361838"/>
              <a:ext cx="183796" cy="185752"/>
            </a:xfrm>
            <a:prstGeom prst="ellipse">
              <a:avLst/>
            </a:prstGeom>
            <a:noFill/>
            <a:ln w="19050" cap="rnd">
              <a:solidFill>
                <a:srgbClr val="0A22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42"/>
            <p:cNvSpPr>
              <a:spLocks/>
            </p:cNvSpPr>
            <p:nvPr/>
          </p:nvSpPr>
          <p:spPr bwMode="auto">
            <a:xfrm>
              <a:off x="5625016" y="3547590"/>
              <a:ext cx="332398" cy="148601"/>
            </a:xfrm>
            <a:custGeom>
              <a:avLst/>
              <a:gdLst>
                <a:gd name="T0" fmla="*/ 0 w 72"/>
                <a:gd name="T1" fmla="*/ 32 h 32"/>
                <a:gd name="T2" fmla="*/ 0 w 72"/>
                <a:gd name="T3" fmla="*/ 32 h 32"/>
                <a:gd name="T4" fmla="*/ 32 w 72"/>
                <a:gd name="T5" fmla="*/ 0 h 32"/>
                <a:gd name="T6" fmla="*/ 40 w 72"/>
                <a:gd name="T7" fmla="*/ 0 h 32"/>
                <a:gd name="T8" fmla="*/ 72 w 72"/>
                <a:gd name="T9" fmla="*/ 32 h 32"/>
                <a:gd name="T10" fmla="*/ 72 w 7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32"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8" y="0"/>
                    <a:pt x="72" y="15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</a:path>
              </a:pathLst>
            </a:custGeom>
            <a:noFill/>
            <a:ln w="19050" cap="rnd">
              <a:solidFill>
                <a:srgbClr val="0A22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307042" y="5482613"/>
            <a:ext cx="232452" cy="180796"/>
            <a:chOff x="6440368" y="3398988"/>
            <a:chExt cx="334353" cy="260052"/>
          </a:xfrm>
        </p:grpSpPr>
        <p:sp>
          <p:nvSpPr>
            <p:cNvPr id="15" name="Freeform 43"/>
            <p:cNvSpPr>
              <a:spLocks/>
            </p:cNvSpPr>
            <p:nvPr/>
          </p:nvSpPr>
          <p:spPr bwMode="auto">
            <a:xfrm>
              <a:off x="6440368" y="3398988"/>
              <a:ext cx="334353" cy="260052"/>
            </a:xfrm>
            <a:custGeom>
              <a:avLst/>
              <a:gdLst>
                <a:gd name="T0" fmla="*/ 12 w 72"/>
                <a:gd name="T1" fmla="*/ 0 h 56"/>
                <a:gd name="T2" fmla="*/ 60 w 72"/>
                <a:gd name="T3" fmla="*/ 0 h 56"/>
                <a:gd name="T4" fmla="*/ 72 w 72"/>
                <a:gd name="T5" fmla="*/ 12 h 56"/>
                <a:gd name="T6" fmla="*/ 72 w 72"/>
                <a:gd name="T7" fmla="*/ 44 h 56"/>
                <a:gd name="T8" fmla="*/ 60 w 72"/>
                <a:gd name="T9" fmla="*/ 56 h 56"/>
                <a:gd name="T10" fmla="*/ 12 w 72"/>
                <a:gd name="T11" fmla="*/ 56 h 56"/>
                <a:gd name="T12" fmla="*/ 0 w 72"/>
                <a:gd name="T13" fmla="*/ 44 h 56"/>
                <a:gd name="T14" fmla="*/ 0 w 72"/>
                <a:gd name="T15" fmla="*/ 12 h 56"/>
                <a:gd name="T16" fmla="*/ 12 w 72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6">
                  <a:moveTo>
                    <a:pt x="12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7" y="0"/>
                    <a:pt x="72" y="6"/>
                    <a:pt x="72" y="1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51"/>
                    <a:pt x="67" y="56"/>
                    <a:pt x="60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5" y="56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lose/>
                </a:path>
              </a:pathLst>
            </a:custGeom>
            <a:noFill/>
            <a:ln w="19050" cap="rnd">
              <a:solidFill>
                <a:srgbClr val="0A22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44"/>
            <p:cNvSpPr>
              <a:spLocks/>
            </p:cNvSpPr>
            <p:nvPr/>
          </p:nvSpPr>
          <p:spPr bwMode="auto">
            <a:xfrm>
              <a:off x="6440368" y="3473289"/>
              <a:ext cx="334353" cy="54748"/>
            </a:xfrm>
            <a:custGeom>
              <a:avLst/>
              <a:gdLst>
                <a:gd name="T0" fmla="*/ 0 w 171"/>
                <a:gd name="T1" fmla="*/ 0 h 28"/>
                <a:gd name="T2" fmla="*/ 86 w 171"/>
                <a:gd name="T3" fmla="*/ 28 h 28"/>
                <a:gd name="T4" fmla="*/ 171 w 17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1" h="28">
                  <a:moveTo>
                    <a:pt x="0" y="0"/>
                  </a:moveTo>
                  <a:lnTo>
                    <a:pt x="86" y="28"/>
                  </a:lnTo>
                  <a:lnTo>
                    <a:pt x="171" y="0"/>
                  </a:lnTo>
                </a:path>
              </a:pathLst>
            </a:custGeom>
            <a:noFill/>
            <a:ln w="19050" cap="rnd">
              <a:solidFill>
                <a:srgbClr val="0A22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315794" y="5852259"/>
            <a:ext cx="213422" cy="216140"/>
            <a:chOff x="8088670" y="4192832"/>
            <a:chExt cx="306980" cy="310890"/>
          </a:xfrm>
        </p:grpSpPr>
        <p:sp>
          <p:nvSpPr>
            <p:cNvPr id="18" name="Freeform 138"/>
            <p:cNvSpPr>
              <a:spLocks/>
            </p:cNvSpPr>
            <p:nvPr/>
          </p:nvSpPr>
          <p:spPr bwMode="auto">
            <a:xfrm>
              <a:off x="8088670" y="4314060"/>
              <a:ext cx="213126" cy="189662"/>
            </a:xfrm>
            <a:custGeom>
              <a:avLst/>
              <a:gdLst>
                <a:gd name="T0" fmla="*/ 40 w 46"/>
                <a:gd name="T1" fmla="*/ 0 h 41"/>
                <a:gd name="T2" fmla="*/ 40 w 46"/>
                <a:gd name="T3" fmla="*/ 0 h 41"/>
                <a:gd name="T4" fmla="*/ 40 w 46"/>
                <a:gd name="T5" fmla="*/ 23 h 41"/>
                <a:gd name="T6" fmla="*/ 40 w 46"/>
                <a:gd name="T7" fmla="*/ 23 h 41"/>
                <a:gd name="T8" fmla="*/ 29 w 46"/>
                <a:gd name="T9" fmla="*/ 34 h 41"/>
                <a:gd name="T10" fmla="*/ 6 w 46"/>
                <a:gd name="T11" fmla="*/ 34 h 41"/>
                <a:gd name="T12" fmla="*/ 6 w 46"/>
                <a:gd name="T13" fmla="*/ 34 h 41"/>
                <a:gd name="T14" fmla="*/ 6 w 46"/>
                <a:gd name="T15" fmla="*/ 34 h 41"/>
                <a:gd name="T16" fmla="*/ 6 w 46"/>
                <a:gd name="T17" fmla="*/ 12 h 41"/>
                <a:gd name="T18" fmla="*/ 6 w 46"/>
                <a:gd name="T19" fmla="*/ 12 h 41"/>
                <a:gd name="T20" fmla="*/ 9 w 46"/>
                <a:gd name="T21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1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6" y="7"/>
                    <a:pt x="46" y="17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3" y="41"/>
                    <a:pt x="12" y="41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0" y="28"/>
                    <a:pt x="0" y="18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9"/>
                    <a:pt x="9" y="9"/>
                    <a:pt x="9" y="9"/>
                  </a:cubicBezTo>
                </a:path>
              </a:pathLst>
            </a:custGeom>
            <a:noFill/>
            <a:ln w="19050" cap="rnd">
              <a:solidFill>
                <a:srgbClr val="0A22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39"/>
            <p:cNvSpPr>
              <a:spLocks/>
            </p:cNvSpPr>
            <p:nvPr/>
          </p:nvSpPr>
          <p:spPr bwMode="auto">
            <a:xfrm>
              <a:off x="8182524" y="4192832"/>
              <a:ext cx="213126" cy="185752"/>
            </a:xfrm>
            <a:custGeom>
              <a:avLst/>
              <a:gdLst>
                <a:gd name="T0" fmla="*/ 6 w 46"/>
                <a:gd name="T1" fmla="*/ 40 h 40"/>
                <a:gd name="T2" fmla="*/ 6 w 46"/>
                <a:gd name="T3" fmla="*/ 40 h 40"/>
                <a:gd name="T4" fmla="*/ 6 w 46"/>
                <a:gd name="T5" fmla="*/ 18 h 40"/>
                <a:gd name="T6" fmla="*/ 6 w 46"/>
                <a:gd name="T7" fmla="*/ 18 h 40"/>
                <a:gd name="T8" fmla="*/ 17 w 46"/>
                <a:gd name="T9" fmla="*/ 7 h 40"/>
                <a:gd name="T10" fmla="*/ 40 w 46"/>
                <a:gd name="T11" fmla="*/ 7 h 40"/>
                <a:gd name="T12" fmla="*/ 40 w 46"/>
                <a:gd name="T13" fmla="*/ 7 h 40"/>
                <a:gd name="T14" fmla="*/ 40 w 46"/>
                <a:gd name="T15" fmla="*/ 7 h 40"/>
                <a:gd name="T16" fmla="*/ 40 w 46"/>
                <a:gd name="T17" fmla="*/ 29 h 40"/>
                <a:gd name="T18" fmla="*/ 40 w 46"/>
                <a:gd name="T19" fmla="*/ 29 h 40"/>
                <a:gd name="T20" fmla="*/ 37 w 46"/>
                <a:gd name="T21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0">
                  <a:moveTo>
                    <a:pt x="6" y="40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0" y="34"/>
                    <a:pt x="0" y="24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3" y="0"/>
                    <a:pt x="34" y="0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6" y="13"/>
                    <a:pt x="46" y="23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7" y="32"/>
                    <a:pt x="37" y="32"/>
                    <a:pt x="37" y="32"/>
                  </a:cubicBezTo>
                </a:path>
              </a:pathLst>
            </a:custGeom>
            <a:noFill/>
            <a:ln w="19050" cap="rnd">
              <a:solidFill>
                <a:srgbClr val="0A22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56215" y="5035573"/>
            <a:ext cx="1244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010-6850-4050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56215" y="5418442"/>
            <a:ext cx="17071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hanseo39@naver.com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9490" y="5801311"/>
            <a:ext cx="112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어플 개발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54147" y="4640346"/>
            <a:ext cx="2225040" cy="95184"/>
          </a:xfrm>
          <a:prstGeom prst="rect">
            <a:avLst/>
          </a:prstGeom>
          <a:solidFill>
            <a:srgbClr val="5AB4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5714" y="424496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박민규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96258" y="5051878"/>
            <a:ext cx="231094" cy="232454"/>
            <a:chOff x="5625016" y="3361838"/>
            <a:chExt cx="332398" cy="334353"/>
          </a:xfrm>
        </p:grpSpPr>
        <p:sp>
          <p:nvSpPr>
            <p:cNvPr id="26" name="Oval 41"/>
            <p:cNvSpPr>
              <a:spLocks noChangeArrowheads="1"/>
            </p:cNvSpPr>
            <p:nvPr/>
          </p:nvSpPr>
          <p:spPr bwMode="auto">
            <a:xfrm>
              <a:off x="5699317" y="3361838"/>
              <a:ext cx="183796" cy="185752"/>
            </a:xfrm>
            <a:prstGeom prst="ellipse">
              <a:avLst/>
            </a:prstGeom>
            <a:noFill/>
            <a:ln w="19050" cap="rnd">
              <a:solidFill>
                <a:srgbClr val="0A22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42"/>
            <p:cNvSpPr>
              <a:spLocks/>
            </p:cNvSpPr>
            <p:nvPr/>
          </p:nvSpPr>
          <p:spPr bwMode="auto">
            <a:xfrm>
              <a:off x="5625016" y="3547590"/>
              <a:ext cx="332398" cy="148601"/>
            </a:xfrm>
            <a:custGeom>
              <a:avLst/>
              <a:gdLst>
                <a:gd name="T0" fmla="*/ 0 w 72"/>
                <a:gd name="T1" fmla="*/ 32 h 32"/>
                <a:gd name="T2" fmla="*/ 0 w 72"/>
                <a:gd name="T3" fmla="*/ 32 h 32"/>
                <a:gd name="T4" fmla="*/ 32 w 72"/>
                <a:gd name="T5" fmla="*/ 0 h 32"/>
                <a:gd name="T6" fmla="*/ 40 w 72"/>
                <a:gd name="T7" fmla="*/ 0 h 32"/>
                <a:gd name="T8" fmla="*/ 72 w 72"/>
                <a:gd name="T9" fmla="*/ 32 h 32"/>
                <a:gd name="T10" fmla="*/ 72 w 7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32"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8" y="0"/>
                    <a:pt x="72" y="15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</a:path>
              </a:pathLst>
            </a:custGeom>
            <a:noFill/>
            <a:ln w="19050" cap="rnd">
              <a:solidFill>
                <a:srgbClr val="0A22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96341" y="5474170"/>
            <a:ext cx="232452" cy="180796"/>
            <a:chOff x="6440368" y="3398988"/>
            <a:chExt cx="334353" cy="260052"/>
          </a:xfrm>
        </p:grpSpPr>
        <p:sp>
          <p:nvSpPr>
            <p:cNvPr id="29" name="Freeform 43"/>
            <p:cNvSpPr>
              <a:spLocks/>
            </p:cNvSpPr>
            <p:nvPr/>
          </p:nvSpPr>
          <p:spPr bwMode="auto">
            <a:xfrm>
              <a:off x="6440368" y="3398988"/>
              <a:ext cx="334353" cy="260052"/>
            </a:xfrm>
            <a:custGeom>
              <a:avLst/>
              <a:gdLst>
                <a:gd name="T0" fmla="*/ 12 w 72"/>
                <a:gd name="T1" fmla="*/ 0 h 56"/>
                <a:gd name="T2" fmla="*/ 60 w 72"/>
                <a:gd name="T3" fmla="*/ 0 h 56"/>
                <a:gd name="T4" fmla="*/ 72 w 72"/>
                <a:gd name="T5" fmla="*/ 12 h 56"/>
                <a:gd name="T6" fmla="*/ 72 w 72"/>
                <a:gd name="T7" fmla="*/ 44 h 56"/>
                <a:gd name="T8" fmla="*/ 60 w 72"/>
                <a:gd name="T9" fmla="*/ 56 h 56"/>
                <a:gd name="T10" fmla="*/ 12 w 72"/>
                <a:gd name="T11" fmla="*/ 56 h 56"/>
                <a:gd name="T12" fmla="*/ 0 w 72"/>
                <a:gd name="T13" fmla="*/ 44 h 56"/>
                <a:gd name="T14" fmla="*/ 0 w 72"/>
                <a:gd name="T15" fmla="*/ 12 h 56"/>
                <a:gd name="T16" fmla="*/ 12 w 72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6">
                  <a:moveTo>
                    <a:pt x="12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7" y="0"/>
                    <a:pt x="72" y="6"/>
                    <a:pt x="72" y="1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51"/>
                    <a:pt x="67" y="56"/>
                    <a:pt x="60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5" y="56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lose/>
                </a:path>
              </a:pathLst>
            </a:custGeom>
            <a:noFill/>
            <a:ln w="19050" cap="rnd">
              <a:solidFill>
                <a:srgbClr val="0A22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44"/>
            <p:cNvSpPr>
              <a:spLocks/>
            </p:cNvSpPr>
            <p:nvPr/>
          </p:nvSpPr>
          <p:spPr bwMode="auto">
            <a:xfrm>
              <a:off x="6440368" y="3473289"/>
              <a:ext cx="334353" cy="54748"/>
            </a:xfrm>
            <a:custGeom>
              <a:avLst/>
              <a:gdLst>
                <a:gd name="T0" fmla="*/ 0 w 171"/>
                <a:gd name="T1" fmla="*/ 0 h 28"/>
                <a:gd name="T2" fmla="*/ 86 w 171"/>
                <a:gd name="T3" fmla="*/ 28 h 28"/>
                <a:gd name="T4" fmla="*/ 171 w 17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1" h="28">
                  <a:moveTo>
                    <a:pt x="0" y="0"/>
                  </a:moveTo>
                  <a:lnTo>
                    <a:pt x="86" y="28"/>
                  </a:lnTo>
                  <a:lnTo>
                    <a:pt x="171" y="0"/>
                  </a:lnTo>
                </a:path>
              </a:pathLst>
            </a:custGeom>
            <a:noFill/>
            <a:ln w="19050" cap="rnd">
              <a:solidFill>
                <a:srgbClr val="0A22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45514" y="5027130"/>
            <a:ext cx="1244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010-4150-5696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45514" y="5409999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mingyu0212@gmail.com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015982" y="4640346"/>
            <a:ext cx="2225040" cy="95184"/>
          </a:xfrm>
          <a:prstGeom prst="rect">
            <a:avLst/>
          </a:prstGeom>
          <a:solidFill>
            <a:srgbClr val="5AB4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015981" y="427180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공민석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058093" y="5051878"/>
            <a:ext cx="231094" cy="232454"/>
            <a:chOff x="5625016" y="3361838"/>
            <a:chExt cx="332398" cy="334353"/>
          </a:xfrm>
        </p:grpSpPr>
        <p:sp>
          <p:nvSpPr>
            <p:cNvPr id="40" name="Oval 41"/>
            <p:cNvSpPr>
              <a:spLocks noChangeArrowheads="1"/>
            </p:cNvSpPr>
            <p:nvPr/>
          </p:nvSpPr>
          <p:spPr bwMode="auto">
            <a:xfrm>
              <a:off x="5699317" y="3361838"/>
              <a:ext cx="183796" cy="185752"/>
            </a:xfrm>
            <a:prstGeom prst="ellipse">
              <a:avLst/>
            </a:prstGeom>
            <a:noFill/>
            <a:ln w="19050" cap="rnd">
              <a:solidFill>
                <a:srgbClr val="0A22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42"/>
            <p:cNvSpPr>
              <a:spLocks/>
            </p:cNvSpPr>
            <p:nvPr/>
          </p:nvSpPr>
          <p:spPr bwMode="auto">
            <a:xfrm>
              <a:off x="5625016" y="3547590"/>
              <a:ext cx="332398" cy="148601"/>
            </a:xfrm>
            <a:custGeom>
              <a:avLst/>
              <a:gdLst>
                <a:gd name="T0" fmla="*/ 0 w 72"/>
                <a:gd name="T1" fmla="*/ 32 h 32"/>
                <a:gd name="T2" fmla="*/ 0 w 72"/>
                <a:gd name="T3" fmla="*/ 32 h 32"/>
                <a:gd name="T4" fmla="*/ 32 w 72"/>
                <a:gd name="T5" fmla="*/ 0 h 32"/>
                <a:gd name="T6" fmla="*/ 40 w 72"/>
                <a:gd name="T7" fmla="*/ 0 h 32"/>
                <a:gd name="T8" fmla="*/ 72 w 72"/>
                <a:gd name="T9" fmla="*/ 32 h 32"/>
                <a:gd name="T10" fmla="*/ 72 w 7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32"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8" y="0"/>
                    <a:pt x="72" y="15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</a:path>
              </a:pathLst>
            </a:custGeom>
            <a:noFill/>
            <a:ln w="19050" cap="rnd">
              <a:solidFill>
                <a:srgbClr val="0A22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058176" y="5474170"/>
            <a:ext cx="232452" cy="180796"/>
            <a:chOff x="6440368" y="3398988"/>
            <a:chExt cx="334353" cy="260052"/>
          </a:xfrm>
        </p:grpSpPr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6440368" y="3398988"/>
              <a:ext cx="334353" cy="260052"/>
            </a:xfrm>
            <a:custGeom>
              <a:avLst/>
              <a:gdLst>
                <a:gd name="T0" fmla="*/ 12 w 72"/>
                <a:gd name="T1" fmla="*/ 0 h 56"/>
                <a:gd name="T2" fmla="*/ 60 w 72"/>
                <a:gd name="T3" fmla="*/ 0 h 56"/>
                <a:gd name="T4" fmla="*/ 72 w 72"/>
                <a:gd name="T5" fmla="*/ 12 h 56"/>
                <a:gd name="T6" fmla="*/ 72 w 72"/>
                <a:gd name="T7" fmla="*/ 44 h 56"/>
                <a:gd name="T8" fmla="*/ 60 w 72"/>
                <a:gd name="T9" fmla="*/ 56 h 56"/>
                <a:gd name="T10" fmla="*/ 12 w 72"/>
                <a:gd name="T11" fmla="*/ 56 h 56"/>
                <a:gd name="T12" fmla="*/ 0 w 72"/>
                <a:gd name="T13" fmla="*/ 44 h 56"/>
                <a:gd name="T14" fmla="*/ 0 w 72"/>
                <a:gd name="T15" fmla="*/ 12 h 56"/>
                <a:gd name="T16" fmla="*/ 12 w 72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6">
                  <a:moveTo>
                    <a:pt x="12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7" y="0"/>
                    <a:pt x="72" y="6"/>
                    <a:pt x="72" y="1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51"/>
                    <a:pt x="67" y="56"/>
                    <a:pt x="60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5" y="56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lose/>
                </a:path>
              </a:pathLst>
            </a:custGeom>
            <a:noFill/>
            <a:ln w="19050" cap="rnd">
              <a:solidFill>
                <a:srgbClr val="0A22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6440368" y="3473289"/>
              <a:ext cx="334353" cy="54748"/>
            </a:xfrm>
            <a:custGeom>
              <a:avLst/>
              <a:gdLst>
                <a:gd name="T0" fmla="*/ 0 w 171"/>
                <a:gd name="T1" fmla="*/ 0 h 28"/>
                <a:gd name="T2" fmla="*/ 86 w 171"/>
                <a:gd name="T3" fmla="*/ 28 h 28"/>
                <a:gd name="T4" fmla="*/ 171 w 17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1" h="28">
                  <a:moveTo>
                    <a:pt x="0" y="0"/>
                  </a:moveTo>
                  <a:lnTo>
                    <a:pt x="86" y="28"/>
                  </a:lnTo>
                  <a:lnTo>
                    <a:pt x="171" y="0"/>
                  </a:lnTo>
                </a:path>
              </a:pathLst>
            </a:custGeom>
            <a:noFill/>
            <a:ln w="19050" cap="rnd">
              <a:solidFill>
                <a:srgbClr val="0A22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066928" y="5843816"/>
            <a:ext cx="213422" cy="216140"/>
            <a:chOff x="8088670" y="4192832"/>
            <a:chExt cx="306980" cy="310890"/>
          </a:xfrm>
        </p:grpSpPr>
        <p:sp>
          <p:nvSpPr>
            <p:cNvPr id="46" name="Freeform 138"/>
            <p:cNvSpPr>
              <a:spLocks/>
            </p:cNvSpPr>
            <p:nvPr/>
          </p:nvSpPr>
          <p:spPr bwMode="auto">
            <a:xfrm>
              <a:off x="8088670" y="4314060"/>
              <a:ext cx="213126" cy="189662"/>
            </a:xfrm>
            <a:custGeom>
              <a:avLst/>
              <a:gdLst>
                <a:gd name="T0" fmla="*/ 40 w 46"/>
                <a:gd name="T1" fmla="*/ 0 h 41"/>
                <a:gd name="T2" fmla="*/ 40 w 46"/>
                <a:gd name="T3" fmla="*/ 0 h 41"/>
                <a:gd name="T4" fmla="*/ 40 w 46"/>
                <a:gd name="T5" fmla="*/ 23 h 41"/>
                <a:gd name="T6" fmla="*/ 40 w 46"/>
                <a:gd name="T7" fmla="*/ 23 h 41"/>
                <a:gd name="T8" fmla="*/ 29 w 46"/>
                <a:gd name="T9" fmla="*/ 34 h 41"/>
                <a:gd name="T10" fmla="*/ 6 w 46"/>
                <a:gd name="T11" fmla="*/ 34 h 41"/>
                <a:gd name="T12" fmla="*/ 6 w 46"/>
                <a:gd name="T13" fmla="*/ 34 h 41"/>
                <a:gd name="T14" fmla="*/ 6 w 46"/>
                <a:gd name="T15" fmla="*/ 34 h 41"/>
                <a:gd name="T16" fmla="*/ 6 w 46"/>
                <a:gd name="T17" fmla="*/ 12 h 41"/>
                <a:gd name="T18" fmla="*/ 6 w 46"/>
                <a:gd name="T19" fmla="*/ 12 h 41"/>
                <a:gd name="T20" fmla="*/ 9 w 46"/>
                <a:gd name="T21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1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6" y="7"/>
                    <a:pt x="46" y="17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3" y="41"/>
                    <a:pt x="12" y="41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0" y="28"/>
                    <a:pt x="0" y="18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9"/>
                    <a:pt x="9" y="9"/>
                    <a:pt x="9" y="9"/>
                  </a:cubicBezTo>
                </a:path>
              </a:pathLst>
            </a:custGeom>
            <a:noFill/>
            <a:ln w="19050" cap="rnd">
              <a:solidFill>
                <a:srgbClr val="0A22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9"/>
            <p:cNvSpPr>
              <a:spLocks/>
            </p:cNvSpPr>
            <p:nvPr/>
          </p:nvSpPr>
          <p:spPr bwMode="auto">
            <a:xfrm>
              <a:off x="8182524" y="4192832"/>
              <a:ext cx="213126" cy="185752"/>
            </a:xfrm>
            <a:custGeom>
              <a:avLst/>
              <a:gdLst>
                <a:gd name="T0" fmla="*/ 6 w 46"/>
                <a:gd name="T1" fmla="*/ 40 h 40"/>
                <a:gd name="T2" fmla="*/ 6 w 46"/>
                <a:gd name="T3" fmla="*/ 40 h 40"/>
                <a:gd name="T4" fmla="*/ 6 w 46"/>
                <a:gd name="T5" fmla="*/ 18 h 40"/>
                <a:gd name="T6" fmla="*/ 6 w 46"/>
                <a:gd name="T7" fmla="*/ 18 h 40"/>
                <a:gd name="T8" fmla="*/ 17 w 46"/>
                <a:gd name="T9" fmla="*/ 7 h 40"/>
                <a:gd name="T10" fmla="*/ 40 w 46"/>
                <a:gd name="T11" fmla="*/ 7 h 40"/>
                <a:gd name="T12" fmla="*/ 40 w 46"/>
                <a:gd name="T13" fmla="*/ 7 h 40"/>
                <a:gd name="T14" fmla="*/ 40 w 46"/>
                <a:gd name="T15" fmla="*/ 7 h 40"/>
                <a:gd name="T16" fmla="*/ 40 w 46"/>
                <a:gd name="T17" fmla="*/ 29 h 40"/>
                <a:gd name="T18" fmla="*/ 40 w 46"/>
                <a:gd name="T19" fmla="*/ 29 h 40"/>
                <a:gd name="T20" fmla="*/ 37 w 46"/>
                <a:gd name="T21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0">
                  <a:moveTo>
                    <a:pt x="6" y="40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0" y="34"/>
                    <a:pt x="0" y="24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3" y="0"/>
                    <a:pt x="34" y="0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6" y="13"/>
                    <a:pt x="46" y="23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7" y="32"/>
                    <a:pt x="37" y="32"/>
                    <a:pt x="37" y="32"/>
                  </a:cubicBezTo>
                </a:path>
              </a:pathLst>
            </a:custGeom>
            <a:noFill/>
            <a:ln w="19050" cap="rnd">
              <a:solidFill>
                <a:srgbClr val="0A22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407349" y="5027130"/>
            <a:ext cx="1244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010-8020-1064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407349" y="5409999"/>
            <a:ext cx="2434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martinJohnsonKong@naver.com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407349" y="5792868"/>
            <a:ext cx="30890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UX/UI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디자인 및 사용성 평가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이용한 텍스트 검출 기능 구현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D4BA37-4C9C-493D-8EAB-2638E52D2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54" y="1769594"/>
            <a:ext cx="2192334" cy="244914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6C0BC0D-7790-4364-B9AB-578BCE761A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AE5E9"/>
              </a:clrFrom>
              <a:clrTo>
                <a:srgbClr val="EAE5E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263" y="1897328"/>
            <a:ext cx="2082751" cy="2274825"/>
          </a:xfrm>
          <a:prstGeom prst="rect">
            <a:avLst/>
          </a:prstGeom>
          <a:noFill/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127F64F-ECF0-4F53-9890-62D9E69D36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75736" y="2030886"/>
            <a:ext cx="2572591" cy="1892100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126377C9-3070-4244-AEDF-E6F1FA78ECBE}"/>
              </a:ext>
            </a:extLst>
          </p:cNvPr>
          <p:cNvGrpSpPr/>
          <p:nvPr/>
        </p:nvGrpSpPr>
        <p:grpSpPr>
          <a:xfrm>
            <a:off x="596258" y="5843816"/>
            <a:ext cx="213422" cy="216140"/>
            <a:chOff x="8088670" y="4192832"/>
            <a:chExt cx="306980" cy="310890"/>
          </a:xfrm>
        </p:grpSpPr>
        <p:sp>
          <p:nvSpPr>
            <p:cNvPr id="54" name="Freeform 138">
              <a:extLst>
                <a:ext uri="{FF2B5EF4-FFF2-40B4-BE49-F238E27FC236}">
                  <a16:creationId xmlns:a16="http://schemas.microsoft.com/office/drawing/2014/main" id="{A6B8179F-F27D-42CE-B01D-C214054A6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8670" y="4314060"/>
              <a:ext cx="213126" cy="189662"/>
            </a:xfrm>
            <a:custGeom>
              <a:avLst/>
              <a:gdLst>
                <a:gd name="T0" fmla="*/ 40 w 46"/>
                <a:gd name="T1" fmla="*/ 0 h 41"/>
                <a:gd name="T2" fmla="*/ 40 w 46"/>
                <a:gd name="T3" fmla="*/ 0 h 41"/>
                <a:gd name="T4" fmla="*/ 40 w 46"/>
                <a:gd name="T5" fmla="*/ 23 h 41"/>
                <a:gd name="T6" fmla="*/ 40 w 46"/>
                <a:gd name="T7" fmla="*/ 23 h 41"/>
                <a:gd name="T8" fmla="*/ 29 w 46"/>
                <a:gd name="T9" fmla="*/ 34 h 41"/>
                <a:gd name="T10" fmla="*/ 6 w 46"/>
                <a:gd name="T11" fmla="*/ 34 h 41"/>
                <a:gd name="T12" fmla="*/ 6 w 46"/>
                <a:gd name="T13" fmla="*/ 34 h 41"/>
                <a:gd name="T14" fmla="*/ 6 w 46"/>
                <a:gd name="T15" fmla="*/ 34 h 41"/>
                <a:gd name="T16" fmla="*/ 6 w 46"/>
                <a:gd name="T17" fmla="*/ 12 h 41"/>
                <a:gd name="T18" fmla="*/ 6 w 46"/>
                <a:gd name="T19" fmla="*/ 12 h 41"/>
                <a:gd name="T20" fmla="*/ 9 w 46"/>
                <a:gd name="T21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1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6" y="7"/>
                    <a:pt x="46" y="17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3" y="41"/>
                    <a:pt x="12" y="41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0" y="28"/>
                    <a:pt x="0" y="18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9"/>
                    <a:pt x="9" y="9"/>
                    <a:pt x="9" y="9"/>
                  </a:cubicBezTo>
                </a:path>
              </a:pathLst>
            </a:custGeom>
            <a:noFill/>
            <a:ln w="19050" cap="rnd">
              <a:solidFill>
                <a:srgbClr val="0A22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39">
              <a:extLst>
                <a:ext uri="{FF2B5EF4-FFF2-40B4-BE49-F238E27FC236}">
                  <a16:creationId xmlns:a16="http://schemas.microsoft.com/office/drawing/2014/main" id="{81B2D8AC-3A03-470D-8E21-96E0829E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2524" y="4192832"/>
              <a:ext cx="213126" cy="185752"/>
            </a:xfrm>
            <a:custGeom>
              <a:avLst/>
              <a:gdLst>
                <a:gd name="T0" fmla="*/ 6 w 46"/>
                <a:gd name="T1" fmla="*/ 40 h 40"/>
                <a:gd name="T2" fmla="*/ 6 w 46"/>
                <a:gd name="T3" fmla="*/ 40 h 40"/>
                <a:gd name="T4" fmla="*/ 6 w 46"/>
                <a:gd name="T5" fmla="*/ 18 h 40"/>
                <a:gd name="T6" fmla="*/ 6 w 46"/>
                <a:gd name="T7" fmla="*/ 18 h 40"/>
                <a:gd name="T8" fmla="*/ 17 w 46"/>
                <a:gd name="T9" fmla="*/ 7 h 40"/>
                <a:gd name="T10" fmla="*/ 40 w 46"/>
                <a:gd name="T11" fmla="*/ 7 h 40"/>
                <a:gd name="T12" fmla="*/ 40 w 46"/>
                <a:gd name="T13" fmla="*/ 7 h 40"/>
                <a:gd name="T14" fmla="*/ 40 w 46"/>
                <a:gd name="T15" fmla="*/ 7 h 40"/>
                <a:gd name="T16" fmla="*/ 40 w 46"/>
                <a:gd name="T17" fmla="*/ 29 h 40"/>
                <a:gd name="T18" fmla="*/ 40 w 46"/>
                <a:gd name="T19" fmla="*/ 29 h 40"/>
                <a:gd name="T20" fmla="*/ 37 w 46"/>
                <a:gd name="T21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0">
                  <a:moveTo>
                    <a:pt x="6" y="40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0" y="34"/>
                    <a:pt x="0" y="24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3" y="0"/>
                    <a:pt x="34" y="0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6" y="13"/>
                    <a:pt x="46" y="23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7" y="32"/>
                    <a:pt x="37" y="32"/>
                    <a:pt x="37" y="32"/>
                  </a:cubicBezTo>
                </a:path>
              </a:pathLst>
            </a:custGeom>
            <a:noFill/>
            <a:ln w="19050" cap="rnd">
              <a:solidFill>
                <a:srgbClr val="0A22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3058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B59CB986-BC63-44F0-9BDF-80CF94412E7A}"/>
              </a:ext>
            </a:extLst>
          </p:cNvPr>
          <p:cNvSpPr/>
          <p:nvPr/>
        </p:nvSpPr>
        <p:spPr>
          <a:xfrm>
            <a:off x="3334512" y="667512"/>
            <a:ext cx="5522976" cy="552297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11D49A8-790C-4D77-85F3-92C3C2127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59310" y="3090446"/>
            <a:ext cx="227337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개발 배경</a:t>
            </a:r>
            <a:b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Development background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247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838200" y="172085"/>
            <a:ext cx="10515600" cy="809308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성범죄 상황 시 왜 적극적으로 대응하지 못했나요</a:t>
            </a:r>
            <a:r>
              <a:rPr lang="en-US" altLang="ko-KR" sz="2800" dirty="0"/>
              <a:t>?</a:t>
            </a:r>
            <a:r>
              <a:rPr lang="en-US" altLang="ko-KR" sz="1800" dirty="0"/>
              <a:t>(</a:t>
            </a:r>
            <a:r>
              <a:rPr lang="ko-KR" altLang="en-US" sz="1800" dirty="0"/>
              <a:t>복수응답</a:t>
            </a:r>
            <a:r>
              <a:rPr lang="en-US" altLang="ko-KR" sz="1800" dirty="0"/>
              <a:t>)</a:t>
            </a:r>
            <a:endParaRPr lang="ko-KR" altLang="en-US" sz="2800" dirty="0"/>
          </a:p>
        </p:txBody>
      </p:sp>
      <p:sp>
        <p:nvSpPr>
          <p:cNvPr id="10" name="직사각형 9"/>
          <p:cNvSpPr/>
          <p:nvPr/>
        </p:nvSpPr>
        <p:spPr>
          <a:xfrm>
            <a:off x="495301" y="907815"/>
            <a:ext cx="11201400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한국 성폭력 상담소 부설연구소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‘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울림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’</a:t>
            </a:r>
          </a:p>
        </p:txBody>
      </p:sp>
      <p:sp>
        <p:nvSpPr>
          <p:cNvPr id="29" name="도넛 28"/>
          <p:cNvSpPr/>
          <p:nvPr/>
        </p:nvSpPr>
        <p:spPr>
          <a:xfrm>
            <a:off x="594093" y="2115610"/>
            <a:ext cx="3098600" cy="3106302"/>
          </a:xfrm>
          <a:prstGeom prst="donut">
            <a:avLst>
              <a:gd name="adj" fmla="val 17929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도넛 29"/>
          <p:cNvSpPr/>
          <p:nvPr/>
        </p:nvSpPr>
        <p:spPr>
          <a:xfrm>
            <a:off x="4357416" y="2123312"/>
            <a:ext cx="1875162" cy="1867559"/>
          </a:xfrm>
          <a:prstGeom prst="donut">
            <a:avLst>
              <a:gd name="adj" fmla="val 1899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막힌 원호 30"/>
          <p:cNvSpPr/>
          <p:nvPr/>
        </p:nvSpPr>
        <p:spPr>
          <a:xfrm rot="7200000">
            <a:off x="4442409" y="2132996"/>
            <a:ext cx="1830624" cy="1830624"/>
          </a:xfrm>
          <a:prstGeom prst="blockArc">
            <a:avLst>
              <a:gd name="adj1" fmla="val 9019268"/>
              <a:gd name="adj2" fmla="val 20598160"/>
              <a:gd name="adj3" fmla="val 19368"/>
            </a:avLst>
          </a:prstGeom>
          <a:solidFill>
            <a:srgbClr val="0A222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도넛 31"/>
          <p:cNvSpPr/>
          <p:nvPr/>
        </p:nvSpPr>
        <p:spPr>
          <a:xfrm>
            <a:off x="7219493" y="2166619"/>
            <a:ext cx="1750771" cy="1719581"/>
          </a:xfrm>
          <a:prstGeom prst="donut">
            <a:avLst>
              <a:gd name="adj" fmla="val 17929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막힌 원호 32"/>
          <p:cNvSpPr/>
          <p:nvPr/>
        </p:nvSpPr>
        <p:spPr>
          <a:xfrm rot="19800000">
            <a:off x="7277058" y="2172246"/>
            <a:ext cx="1750690" cy="1722144"/>
          </a:xfrm>
          <a:prstGeom prst="blockArc">
            <a:avLst>
              <a:gd name="adj1" fmla="val 17992174"/>
              <a:gd name="adj2" fmla="val 5181738"/>
              <a:gd name="adj3" fmla="val 20323"/>
            </a:avLst>
          </a:prstGeom>
          <a:solidFill>
            <a:srgbClr val="0A222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74920" y="3367620"/>
            <a:ext cx="1226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A222C"/>
                </a:solidFill>
              </a:rPr>
              <a:t>54%</a:t>
            </a:r>
            <a:endParaRPr lang="ko-KR" altLang="en-US" sz="4000" b="1" dirty="0">
              <a:solidFill>
                <a:srgbClr val="0A222C"/>
              </a:solidFill>
            </a:endParaRPr>
          </a:p>
        </p:txBody>
      </p:sp>
      <p:sp>
        <p:nvSpPr>
          <p:cNvPr id="38" name="막힌 원호 37"/>
          <p:cNvSpPr/>
          <p:nvPr/>
        </p:nvSpPr>
        <p:spPr>
          <a:xfrm rot="5400000">
            <a:off x="594093" y="2123312"/>
            <a:ext cx="3098600" cy="3098600"/>
          </a:xfrm>
          <a:prstGeom prst="blockArc">
            <a:avLst>
              <a:gd name="adj1" fmla="val 11925442"/>
              <a:gd name="adj2" fmla="val 2168637"/>
              <a:gd name="adj3" fmla="val 20603"/>
            </a:avLst>
          </a:prstGeom>
          <a:solidFill>
            <a:srgbClr val="0A222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68848" y="2826453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A222C"/>
                </a:solidFill>
              </a:rPr>
              <a:t>45%</a:t>
            </a:r>
            <a:endParaRPr lang="ko-KR" altLang="en-US" sz="2400" b="1" dirty="0">
              <a:solidFill>
                <a:srgbClr val="0A222C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89489" y="2826453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A222C"/>
                </a:solidFill>
              </a:rPr>
              <a:t>34%</a:t>
            </a:r>
            <a:endParaRPr lang="ko-KR" altLang="en-US" sz="2400" b="1" dirty="0">
              <a:solidFill>
                <a:srgbClr val="0A222C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665075" y="4714310"/>
            <a:ext cx="21218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489499" y="5242299"/>
            <a:ext cx="21218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웹페이지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2017-09-20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여성신문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ts val="1600"/>
              </a:lnSpc>
            </a:pPr>
            <a:r>
              <a:rPr lang="en-US" altLang="ko-KR" sz="900" dirty="0"/>
              <a:t>http://www.womennews.co.kr/news </a:t>
            </a:r>
            <a:r>
              <a:rPr lang="en-US" altLang="ko-KR" dirty="0"/>
              <a:t> 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6197" y="5468363"/>
            <a:ext cx="3892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당황하여 아무런 생각이 나지않아서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159970" y="4286466"/>
            <a:ext cx="24641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당시에는 성폭력인지 몰라서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302270" y="4229961"/>
            <a:ext cx="19255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공포심에 몸이 굳어서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5D8019F-08EF-4A84-8162-7AD261570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418" y="2571534"/>
            <a:ext cx="8565502" cy="562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07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838200" y="172085"/>
            <a:ext cx="10515600" cy="809308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왜 주변에게 적극적으로 도움을 요청하지 못했나요</a:t>
            </a:r>
            <a:r>
              <a:rPr lang="en-US" altLang="ko-KR" sz="2800" dirty="0"/>
              <a:t>?</a:t>
            </a:r>
            <a:r>
              <a:rPr lang="en-US" altLang="ko-KR" sz="1800" dirty="0"/>
              <a:t>(</a:t>
            </a:r>
            <a:r>
              <a:rPr lang="ko-KR" altLang="en-US" sz="1800" dirty="0"/>
              <a:t>복수응답</a:t>
            </a:r>
            <a:r>
              <a:rPr lang="en-US" altLang="ko-KR" sz="1800" dirty="0"/>
              <a:t>)</a:t>
            </a:r>
            <a:endParaRPr lang="ko-KR" altLang="en-US" sz="2800" dirty="0"/>
          </a:p>
        </p:txBody>
      </p:sp>
      <p:sp>
        <p:nvSpPr>
          <p:cNvPr id="29" name="도넛 28"/>
          <p:cNvSpPr/>
          <p:nvPr/>
        </p:nvSpPr>
        <p:spPr>
          <a:xfrm>
            <a:off x="1492202" y="2142390"/>
            <a:ext cx="3080718" cy="2955725"/>
          </a:xfrm>
          <a:prstGeom prst="donut">
            <a:avLst>
              <a:gd name="adj" fmla="val 17929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도넛 29"/>
          <p:cNvSpPr/>
          <p:nvPr/>
        </p:nvSpPr>
        <p:spPr>
          <a:xfrm>
            <a:off x="5071251" y="2609908"/>
            <a:ext cx="2398952" cy="2426352"/>
          </a:xfrm>
          <a:prstGeom prst="donut">
            <a:avLst>
              <a:gd name="adj" fmla="val 17929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19252" y="3296599"/>
            <a:ext cx="1226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A222C"/>
                </a:solidFill>
              </a:rPr>
              <a:t>55%</a:t>
            </a:r>
            <a:endParaRPr lang="ko-KR" altLang="en-US" sz="4000" b="1" dirty="0">
              <a:solidFill>
                <a:srgbClr val="0A222C"/>
              </a:solidFill>
            </a:endParaRPr>
          </a:p>
        </p:txBody>
      </p:sp>
      <p:sp>
        <p:nvSpPr>
          <p:cNvPr id="38" name="막힌 원호 37"/>
          <p:cNvSpPr/>
          <p:nvPr/>
        </p:nvSpPr>
        <p:spPr>
          <a:xfrm rot="5400000">
            <a:off x="1519684" y="2070953"/>
            <a:ext cx="3098600" cy="3098600"/>
          </a:xfrm>
          <a:prstGeom prst="blockArc">
            <a:avLst>
              <a:gd name="adj1" fmla="val 11925442"/>
              <a:gd name="adj2" fmla="val 2168637"/>
              <a:gd name="adj3" fmla="val 20603"/>
            </a:avLst>
          </a:prstGeom>
          <a:solidFill>
            <a:srgbClr val="0A222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713072" y="5397342"/>
            <a:ext cx="2887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성범죄인지 확실히 몰라서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막힌 원호 20">
            <a:extLst>
              <a:ext uri="{FF2B5EF4-FFF2-40B4-BE49-F238E27FC236}">
                <a16:creationId xmlns:a16="http://schemas.microsoft.com/office/drawing/2014/main" id="{2A195025-FB7B-45B2-80DC-B98200605171}"/>
              </a:ext>
            </a:extLst>
          </p:cNvPr>
          <p:cNvSpPr/>
          <p:nvPr/>
        </p:nvSpPr>
        <p:spPr>
          <a:xfrm rot="5400000">
            <a:off x="5033080" y="2623608"/>
            <a:ext cx="2426351" cy="2398951"/>
          </a:xfrm>
          <a:prstGeom prst="blockArc">
            <a:avLst>
              <a:gd name="adj1" fmla="val 10595207"/>
              <a:gd name="adj2" fmla="val 20243490"/>
              <a:gd name="adj3" fmla="val 15456"/>
            </a:avLst>
          </a:prstGeom>
          <a:solidFill>
            <a:srgbClr val="0A222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563EA6-F739-4FCD-93DC-5339A5261DEB}"/>
              </a:ext>
            </a:extLst>
          </p:cNvPr>
          <p:cNvSpPr txBox="1"/>
          <p:nvPr/>
        </p:nvSpPr>
        <p:spPr>
          <a:xfrm>
            <a:off x="5779661" y="3511927"/>
            <a:ext cx="979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A222C"/>
                </a:solidFill>
              </a:rPr>
              <a:t>36%</a:t>
            </a:r>
            <a:endParaRPr lang="ko-KR" altLang="en-US" sz="2800" b="1" dirty="0">
              <a:solidFill>
                <a:srgbClr val="0A222C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4048F7-542B-4E39-8FA2-11CAF289429B}"/>
              </a:ext>
            </a:extLst>
          </p:cNvPr>
          <p:cNvSpPr/>
          <p:nvPr/>
        </p:nvSpPr>
        <p:spPr>
          <a:xfrm>
            <a:off x="5056539" y="5397342"/>
            <a:ext cx="2305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증거가 없어서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074" name="Picture 2" descr="ê´ë ¨ ì´ë¯¸ì§">
            <a:extLst>
              <a:ext uri="{FF2B5EF4-FFF2-40B4-BE49-F238E27FC236}">
                <a16:creationId xmlns:a16="http://schemas.microsoft.com/office/drawing/2014/main" id="{E8B1A5AD-E0BA-4CD3-9F53-E93E9E007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848381"/>
              </a:clrFrom>
              <a:clrTo>
                <a:srgbClr val="848381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04"/>
          <a:stretch/>
        </p:blipFill>
        <p:spPr bwMode="auto">
          <a:xfrm>
            <a:off x="8339328" y="4676957"/>
            <a:ext cx="3852672" cy="216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EF99E4-1688-4102-A1BA-5D0AF58DFF3B}"/>
              </a:ext>
            </a:extLst>
          </p:cNvPr>
          <p:cNvSpPr/>
          <p:nvPr/>
        </p:nvSpPr>
        <p:spPr>
          <a:xfrm>
            <a:off x="495301" y="907815"/>
            <a:ext cx="11201400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한국 성폭력 상담소 부설연구소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‘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울림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’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685F84-DCCB-411E-B438-5BBDF037FBBF}"/>
              </a:ext>
            </a:extLst>
          </p:cNvPr>
          <p:cNvSpPr/>
          <p:nvPr/>
        </p:nvSpPr>
        <p:spPr>
          <a:xfrm>
            <a:off x="8293964" y="4004485"/>
            <a:ext cx="21218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웹페이지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2017-09-20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여성신문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ts val="1600"/>
              </a:lnSpc>
            </a:pPr>
            <a:r>
              <a:rPr lang="en-US" altLang="ko-KR" sz="900" dirty="0"/>
              <a:t>http://www.womennews.co.kr/news </a:t>
            </a:r>
            <a:r>
              <a:rPr lang="en-US" altLang="ko-KR" dirty="0"/>
              <a:t> 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136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7187745" y="2964128"/>
            <a:ext cx="956666" cy="956665"/>
          </a:xfrm>
          <a:prstGeom prst="ellipse">
            <a:avLst/>
          </a:prstGeom>
          <a:gradFill>
            <a:gsLst>
              <a:gs pos="0">
                <a:srgbClr val="3A9692"/>
              </a:gs>
              <a:gs pos="38000">
                <a:srgbClr val="3B4E56"/>
              </a:gs>
              <a:gs pos="83000">
                <a:srgbClr val="3B4E56"/>
              </a:gs>
              <a:gs pos="100000">
                <a:srgbClr val="0A222C"/>
              </a:gs>
            </a:gsLst>
            <a:lin ang="96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Freeform 13"/>
          <p:cNvSpPr>
            <a:spLocks noEditPoints="1"/>
          </p:cNvSpPr>
          <p:nvPr/>
        </p:nvSpPr>
        <p:spPr bwMode="auto">
          <a:xfrm>
            <a:off x="7418286" y="3240590"/>
            <a:ext cx="506658" cy="403740"/>
          </a:xfrm>
          <a:custGeom>
            <a:avLst/>
            <a:gdLst>
              <a:gd name="T0" fmla="*/ 240 w 267"/>
              <a:gd name="T1" fmla="*/ 107 h 213"/>
              <a:gd name="T2" fmla="*/ 267 w 267"/>
              <a:gd name="T3" fmla="*/ 80 h 213"/>
              <a:gd name="T4" fmla="*/ 267 w 267"/>
              <a:gd name="T5" fmla="*/ 27 h 213"/>
              <a:gd name="T6" fmla="*/ 240 w 267"/>
              <a:gd name="T7" fmla="*/ 0 h 213"/>
              <a:gd name="T8" fmla="*/ 27 w 267"/>
              <a:gd name="T9" fmla="*/ 0 h 213"/>
              <a:gd name="T10" fmla="*/ 0 w 267"/>
              <a:gd name="T11" fmla="*/ 27 h 213"/>
              <a:gd name="T12" fmla="*/ 0 w 267"/>
              <a:gd name="T13" fmla="*/ 80 h 213"/>
              <a:gd name="T14" fmla="*/ 27 w 267"/>
              <a:gd name="T15" fmla="*/ 107 h 213"/>
              <a:gd name="T16" fmla="*/ 0 w 267"/>
              <a:gd name="T17" fmla="*/ 133 h 213"/>
              <a:gd name="T18" fmla="*/ 0 w 267"/>
              <a:gd name="T19" fmla="*/ 187 h 213"/>
              <a:gd name="T20" fmla="*/ 27 w 267"/>
              <a:gd name="T21" fmla="*/ 213 h 213"/>
              <a:gd name="T22" fmla="*/ 240 w 267"/>
              <a:gd name="T23" fmla="*/ 213 h 213"/>
              <a:gd name="T24" fmla="*/ 267 w 267"/>
              <a:gd name="T25" fmla="*/ 187 h 213"/>
              <a:gd name="T26" fmla="*/ 267 w 267"/>
              <a:gd name="T27" fmla="*/ 133 h 213"/>
              <a:gd name="T28" fmla="*/ 240 w 267"/>
              <a:gd name="T29" fmla="*/ 107 h 213"/>
              <a:gd name="T30" fmla="*/ 240 w 267"/>
              <a:gd name="T31" fmla="*/ 107 h 213"/>
              <a:gd name="T32" fmla="*/ 181 w 267"/>
              <a:gd name="T33" fmla="*/ 171 h 213"/>
              <a:gd name="T34" fmla="*/ 134 w 267"/>
              <a:gd name="T35" fmla="*/ 140 h 213"/>
              <a:gd name="T36" fmla="*/ 86 w 267"/>
              <a:gd name="T37" fmla="*/ 171 h 213"/>
              <a:gd name="T38" fmla="*/ 100 w 267"/>
              <a:gd name="T39" fmla="*/ 116 h 213"/>
              <a:gd name="T40" fmla="*/ 56 w 267"/>
              <a:gd name="T41" fmla="*/ 80 h 213"/>
              <a:gd name="T42" fmla="*/ 113 w 267"/>
              <a:gd name="T43" fmla="*/ 77 h 213"/>
              <a:gd name="T44" fmla="*/ 134 w 267"/>
              <a:gd name="T45" fmla="*/ 24 h 213"/>
              <a:gd name="T46" fmla="*/ 154 w 267"/>
              <a:gd name="T47" fmla="*/ 77 h 213"/>
              <a:gd name="T48" fmla="*/ 211 w 267"/>
              <a:gd name="T49" fmla="*/ 80 h 213"/>
              <a:gd name="T50" fmla="*/ 167 w 267"/>
              <a:gd name="T51" fmla="*/ 116 h 213"/>
              <a:gd name="T52" fmla="*/ 181 w 267"/>
              <a:gd name="T53" fmla="*/ 171 h 213"/>
              <a:gd name="T54" fmla="*/ 181 w 267"/>
              <a:gd name="T55" fmla="*/ 171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67" h="213">
                <a:moveTo>
                  <a:pt x="240" y="107"/>
                </a:moveTo>
                <a:cubicBezTo>
                  <a:pt x="240" y="92"/>
                  <a:pt x="252" y="80"/>
                  <a:pt x="267" y="80"/>
                </a:cubicBezTo>
                <a:lnTo>
                  <a:pt x="267" y="27"/>
                </a:lnTo>
                <a:cubicBezTo>
                  <a:pt x="267" y="12"/>
                  <a:pt x="255" y="0"/>
                  <a:pt x="240" y="0"/>
                </a:cubicBezTo>
                <a:lnTo>
                  <a:pt x="27" y="0"/>
                </a:lnTo>
                <a:cubicBezTo>
                  <a:pt x="12" y="0"/>
                  <a:pt x="0" y="12"/>
                  <a:pt x="0" y="27"/>
                </a:cubicBezTo>
                <a:lnTo>
                  <a:pt x="0" y="80"/>
                </a:lnTo>
                <a:cubicBezTo>
                  <a:pt x="15" y="80"/>
                  <a:pt x="27" y="92"/>
                  <a:pt x="27" y="107"/>
                </a:cubicBezTo>
                <a:cubicBezTo>
                  <a:pt x="27" y="121"/>
                  <a:pt x="15" y="133"/>
                  <a:pt x="0" y="133"/>
                </a:cubicBezTo>
                <a:lnTo>
                  <a:pt x="0" y="187"/>
                </a:lnTo>
                <a:cubicBezTo>
                  <a:pt x="0" y="201"/>
                  <a:pt x="12" y="213"/>
                  <a:pt x="27" y="213"/>
                </a:cubicBezTo>
                <a:lnTo>
                  <a:pt x="240" y="213"/>
                </a:lnTo>
                <a:cubicBezTo>
                  <a:pt x="255" y="213"/>
                  <a:pt x="267" y="201"/>
                  <a:pt x="267" y="187"/>
                </a:cubicBezTo>
                <a:lnTo>
                  <a:pt x="267" y="133"/>
                </a:lnTo>
                <a:cubicBezTo>
                  <a:pt x="252" y="133"/>
                  <a:pt x="240" y="121"/>
                  <a:pt x="240" y="107"/>
                </a:cubicBezTo>
                <a:lnTo>
                  <a:pt x="240" y="107"/>
                </a:lnTo>
                <a:close/>
                <a:moveTo>
                  <a:pt x="181" y="171"/>
                </a:moveTo>
                <a:lnTo>
                  <a:pt x="134" y="140"/>
                </a:lnTo>
                <a:lnTo>
                  <a:pt x="86" y="171"/>
                </a:lnTo>
                <a:lnTo>
                  <a:pt x="100" y="116"/>
                </a:lnTo>
                <a:lnTo>
                  <a:pt x="56" y="80"/>
                </a:lnTo>
                <a:lnTo>
                  <a:pt x="113" y="77"/>
                </a:lnTo>
                <a:lnTo>
                  <a:pt x="134" y="24"/>
                </a:lnTo>
                <a:lnTo>
                  <a:pt x="154" y="77"/>
                </a:lnTo>
                <a:lnTo>
                  <a:pt x="211" y="80"/>
                </a:lnTo>
                <a:lnTo>
                  <a:pt x="167" y="116"/>
                </a:lnTo>
                <a:lnTo>
                  <a:pt x="181" y="171"/>
                </a:lnTo>
                <a:lnTo>
                  <a:pt x="181" y="1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462" y="84706"/>
            <a:ext cx="10515600" cy="809308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목표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-76434" y="517426"/>
            <a:ext cx="11201400" cy="484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긴급한 상황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핸드폰을 꺼내기 어려운 상황에서 손쉽게 증거를 수집하고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증거력 있는 단어를 검출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타원 5"/>
          <p:cNvSpPr/>
          <p:nvPr/>
        </p:nvSpPr>
        <p:spPr>
          <a:xfrm>
            <a:off x="7634462" y="1656613"/>
            <a:ext cx="1131560" cy="1131559"/>
          </a:xfrm>
          <a:prstGeom prst="ellipse">
            <a:avLst/>
          </a:prstGeom>
          <a:gradFill>
            <a:gsLst>
              <a:gs pos="0">
                <a:srgbClr val="3A9692"/>
              </a:gs>
              <a:gs pos="38000">
                <a:srgbClr val="3B4E56"/>
              </a:gs>
              <a:gs pos="83000">
                <a:srgbClr val="3B4E56"/>
              </a:gs>
              <a:gs pos="100000">
                <a:srgbClr val="0A222C"/>
              </a:gs>
            </a:gsLst>
            <a:lin ang="96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7359817" y="4555790"/>
            <a:ext cx="1026388" cy="1026387"/>
          </a:xfrm>
          <a:prstGeom prst="ellipse">
            <a:avLst/>
          </a:prstGeom>
          <a:gradFill>
            <a:gsLst>
              <a:gs pos="0">
                <a:srgbClr val="3A9692"/>
              </a:gs>
              <a:gs pos="38000">
                <a:srgbClr val="3B4E56"/>
              </a:gs>
              <a:gs pos="83000">
                <a:srgbClr val="3B4E56"/>
              </a:gs>
              <a:gs pos="100000">
                <a:srgbClr val="0A222C"/>
              </a:gs>
            </a:gsLst>
            <a:lin ang="96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423034" y="3108607"/>
            <a:ext cx="1300823" cy="1300822"/>
          </a:xfrm>
          <a:prstGeom prst="ellipse">
            <a:avLst/>
          </a:prstGeom>
          <a:gradFill>
            <a:gsLst>
              <a:gs pos="0">
                <a:srgbClr val="3A9692"/>
              </a:gs>
              <a:gs pos="38000">
                <a:srgbClr val="3B4E56"/>
              </a:gs>
              <a:gs pos="83000">
                <a:srgbClr val="3B4E56"/>
              </a:gs>
              <a:gs pos="100000">
                <a:srgbClr val="0A222C"/>
              </a:gs>
            </a:gsLst>
            <a:lin ang="96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775893" y="5144134"/>
            <a:ext cx="1300823" cy="1300822"/>
          </a:xfrm>
          <a:prstGeom prst="ellipse">
            <a:avLst/>
          </a:prstGeom>
          <a:gradFill>
            <a:gsLst>
              <a:gs pos="0">
                <a:srgbClr val="3A9692"/>
              </a:gs>
              <a:gs pos="38000">
                <a:srgbClr val="3B4E56"/>
              </a:gs>
              <a:gs pos="83000">
                <a:srgbClr val="3B4E56"/>
              </a:gs>
              <a:gs pos="100000">
                <a:srgbClr val="0A222C"/>
              </a:gs>
            </a:gsLst>
            <a:lin ang="96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026158" y="2226023"/>
            <a:ext cx="34971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분산 되어있는 증거를 손쉽게 정리하여 추후 법률가와 상담 등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,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정보제공시에 사용 할 수 있습니다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351234" y="1942063"/>
            <a:ext cx="3062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정보관리를 손쉽게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사용자 관리</a:t>
            </a:r>
            <a:endParaRPr lang="en-US" altLang="ko-KR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0" name="Freeform 17"/>
          <p:cNvSpPr>
            <a:spLocks noEditPoints="1"/>
          </p:cNvSpPr>
          <p:nvPr/>
        </p:nvSpPr>
        <p:spPr bwMode="auto">
          <a:xfrm>
            <a:off x="7862549" y="2020522"/>
            <a:ext cx="558116" cy="403740"/>
          </a:xfrm>
          <a:custGeom>
            <a:avLst/>
            <a:gdLst>
              <a:gd name="T0" fmla="*/ 187 w 293"/>
              <a:gd name="T1" fmla="*/ 107 h 213"/>
              <a:gd name="T2" fmla="*/ 240 w 293"/>
              <a:gd name="T3" fmla="*/ 53 h 213"/>
              <a:gd name="T4" fmla="*/ 187 w 293"/>
              <a:gd name="T5" fmla="*/ 0 h 213"/>
              <a:gd name="T6" fmla="*/ 133 w 293"/>
              <a:gd name="T7" fmla="*/ 53 h 213"/>
              <a:gd name="T8" fmla="*/ 187 w 293"/>
              <a:gd name="T9" fmla="*/ 107 h 213"/>
              <a:gd name="T10" fmla="*/ 187 w 293"/>
              <a:gd name="T11" fmla="*/ 107 h 213"/>
              <a:gd name="T12" fmla="*/ 67 w 293"/>
              <a:gd name="T13" fmla="*/ 80 h 213"/>
              <a:gd name="T14" fmla="*/ 67 w 293"/>
              <a:gd name="T15" fmla="*/ 40 h 213"/>
              <a:gd name="T16" fmla="*/ 40 w 293"/>
              <a:gd name="T17" fmla="*/ 40 h 213"/>
              <a:gd name="T18" fmla="*/ 40 w 293"/>
              <a:gd name="T19" fmla="*/ 80 h 213"/>
              <a:gd name="T20" fmla="*/ 0 w 293"/>
              <a:gd name="T21" fmla="*/ 80 h 213"/>
              <a:gd name="T22" fmla="*/ 0 w 293"/>
              <a:gd name="T23" fmla="*/ 107 h 213"/>
              <a:gd name="T24" fmla="*/ 40 w 293"/>
              <a:gd name="T25" fmla="*/ 107 h 213"/>
              <a:gd name="T26" fmla="*/ 40 w 293"/>
              <a:gd name="T27" fmla="*/ 147 h 213"/>
              <a:gd name="T28" fmla="*/ 67 w 293"/>
              <a:gd name="T29" fmla="*/ 147 h 213"/>
              <a:gd name="T30" fmla="*/ 67 w 293"/>
              <a:gd name="T31" fmla="*/ 107 h 213"/>
              <a:gd name="T32" fmla="*/ 107 w 293"/>
              <a:gd name="T33" fmla="*/ 107 h 213"/>
              <a:gd name="T34" fmla="*/ 107 w 293"/>
              <a:gd name="T35" fmla="*/ 80 h 213"/>
              <a:gd name="T36" fmla="*/ 67 w 293"/>
              <a:gd name="T37" fmla="*/ 80 h 213"/>
              <a:gd name="T38" fmla="*/ 67 w 293"/>
              <a:gd name="T39" fmla="*/ 80 h 213"/>
              <a:gd name="T40" fmla="*/ 187 w 293"/>
              <a:gd name="T41" fmla="*/ 133 h 213"/>
              <a:gd name="T42" fmla="*/ 80 w 293"/>
              <a:gd name="T43" fmla="*/ 187 h 213"/>
              <a:gd name="T44" fmla="*/ 80 w 293"/>
              <a:gd name="T45" fmla="*/ 213 h 213"/>
              <a:gd name="T46" fmla="*/ 293 w 293"/>
              <a:gd name="T47" fmla="*/ 213 h 213"/>
              <a:gd name="T48" fmla="*/ 293 w 293"/>
              <a:gd name="T49" fmla="*/ 187 h 213"/>
              <a:gd name="T50" fmla="*/ 187 w 293"/>
              <a:gd name="T51" fmla="*/ 133 h 213"/>
              <a:gd name="T52" fmla="*/ 187 w 293"/>
              <a:gd name="T53" fmla="*/ 13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93" h="213">
                <a:moveTo>
                  <a:pt x="187" y="107"/>
                </a:moveTo>
                <a:cubicBezTo>
                  <a:pt x="216" y="107"/>
                  <a:pt x="240" y="83"/>
                  <a:pt x="240" y="53"/>
                </a:cubicBezTo>
                <a:cubicBezTo>
                  <a:pt x="240" y="24"/>
                  <a:pt x="216" y="0"/>
                  <a:pt x="187" y="0"/>
                </a:cubicBezTo>
                <a:cubicBezTo>
                  <a:pt x="157" y="0"/>
                  <a:pt x="133" y="24"/>
                  <a:pt x="133" y="53"/>
                </a:cubicBezTo>
                <a:cubicBezTo>
                  <a:pt x="133" y="83"/>
                  <a:pt x="157" y="107"/>
                  <a:pt x="187" y="107"/>
                </a:cubicBezTo>
                <a:lnTo>
                  <a:pt x="187" y="107"/>
                </a:lnTo>
                <a:close/>
                <a:moveTo>
                  <a:pt x="67" y="80"/>
                </a:moveTo>
                <a:lnTo>
                  <a:pt x="67" y="40"/>
                </a:lnTo>
                <a:lnTo>
                  <a:pt x="40" y="40"/>
                </a:lnTo>
                <a:lnTo>
                  <a:pt x="40" y="80"/>
                </a:lnTo>
                <a:lnTo>
                  <a:pt x="0" y="80"/>
                </a:lnTo>
                <a:lnTo>
                  <a:pt x="0" y="107"/>
                </a:lnTo>
                <a:lnTo>
                  <a:pt x="40" y="107"/>
                </a:lnTo>
                <a:lnTo>
                  <a:pt x="40" y="147"/>
                </a:lnTo>
                <a:lnTo>
                  <a:pt x="67" y="147"/>
                </a:lnTo>
                <a:lnTo>
                  <a:pt x="67" y="107"/>
                </a:lnTo>
                <a:lnTo>
                  <a:pt x="107" y="107"/>
                </a:lnTo>
                <a:lnTo>
                  <a:pt x="107" y="80"/>
                </a:lnTo>
                <a:lnTo>
                  <a:pt x="67" y="80"/>
                </a:lnTo>
                <a:lnTo>
                  <a:pt x="67" y="80"/>
                </a:lnTo>
                <a:close/>
                <a:moveTo>
                  <a:pt x="187" y="133"/>
                </a:moveTo>
                <a:cubicBezTo>
                  <a:pt x="151" y="133"/>
                  <a:pt x="80" y="151"/>
                  <a:pt x="80" y="187"/>
                </a:cubicBezTo>
                <a:lnTo>
                  <a:pt x="80" y="213"/>
                </a:lnTo>
                <a:lnTo>
                  <a:pt x="293" y="213"/>
                </a:lnTo>
                <a:lnTo>
                  <a:pt x="293" y="187"/>
                </a:lnTo>
                <a:cubicBezTo>
                  <a:pt x="293" y="151"/>
                  <a:pt x="222" y="133"/>
                  <a:pt x="187" y="133"/>
                </a:cubicBezTo>
                <a:lnTo>
                  <a:pt x="187" y="1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163845" y="3787016"/>
            <a:ext cx="50401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문자를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머신러닝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 함수를 이용하여 성범죄성 단어를 검출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, </a:t>
            </a:r>
          </a:p>
          <a:p>
            <a:pPr algn="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통화시에는 통화내용을 텍스트화 하여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검출 및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증거력이 있는 경우 자동 저장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48517" y="3350777"/>
            <a:ext cx="5040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텍스트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음성 검출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을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통한 </a:t>
            </a:r>
            <a:r>
              <a:rPr lang="ko-KR" altLang="en-US" sz="16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증거력있는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정보 수집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70350" y="5330949"/>
            <a:ext cx="6393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숙박업소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혹은 낯선 곳의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와아파이가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 켜진 경우 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  <a:p>
            <a:pPr algn="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자동녹음이 실행되며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손쉽게 정보를 열람 할 수 있도록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,</a:t>
            </a:r>
          </a:p>
          <a:p>
            <a:pPr algn="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이미지 파일등을 지정한 사용자에게 저장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."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79881" y="4847624"/>
            <a:ext cx="5307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긴급한 상황에서도 신속하게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간편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자동녹음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이미지 저장</a:t>
            </a:r>
            <a:endParaRPr lang="en-US" altLang="ko-KR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4A25C2-6E0A-4BA1-8149-C690543116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47" y="3442460"/>
            <a:ext cx="794321" cy="794321"/>
          </a:xfrm>
          <a:prstGeom prst="rect">
            <a:avLst/>
          </a:prstGeom>
        </p:spPr>
      </p:pic>
      <p:sp>
        <p:nvSpPr>
          <p:cNvPr id="29" name="Freeform 53">
            <a:extLst>
              <a:ext uri="{FF2B5EF4-FFF2-40B4-BE49-F238E27FC236}">
                <a16:creationId xmlns:a16="http://schemas.microsoft.com/office/drawing/2014/main" id="{177BFCA5-D4BB-40B6-871D-E41ABA357746}"/>
              </a:ext>
            </a:extLst>
          </p:cNvPr>
          <p:cNvSpPr>
            <a:spLocks noEditPoints="1"/>
          </p:cNvSpPr>
          <p:nvPr/>
        </p:nvSpPr>
        <p:spPr bwMode="auto">
          <a:xfrm>
            <a:off x="7585880" y="4833121"/>
            <a:ext cx="614362" cy="543270"/>
          </a:xfrm>
          <a:custGeom>
            <a:avLst/>
            <a:gdLst>
              <a:gd name="T0" fmla="*/ 663 w 728"/>
              <a:gd name="T1" fmla="*/ 0 h 644"/>
              <a:gd name="T2" fmla="*/ 64 w 728"/>
              <a:gd name="T3" fmla="*/ 0 h 644"/>
              <a:gd name="T4" fmla="*/ 0 w 728"/>
              <a:gd name="T5" fmla="*/ 57 h 644"/>
              <a:gd name="T6" fmla="*/ 0 w 728"/>
              <a:gd name="T7" fmla="*/ 586 h 644"/>
              <a:gd name="T8" fmla="*/ 64 w 728"/>
              <a:gd name="T9" fmla="*/ 644 h 644"/>
              <a:gd name="T10" fmla="*/ 663 w 728"/>
              <a:gd name="T11" fmla="*/ 644 h 644"/>
              <a:gd name="T12" fmla="*/ 728 w 728"/>
              <a:gd name="T13" fmla="*/ 586 h 644"/>
              <a:gd name="T14" fmla="*/ 728 w 728"/>
              <a:gd name="T15" fmla="*/ 57 h 644"/>
              <a:gd name="T16" fmla="*/ 663 w 728"/>
              <a:gd name="T17" fmla="*/ 0 h 644"/>
              <a:gd name="T18" fmla="*/ 64 w 728"/>
              <a:gd name="T19" fmla="*/ 44 h 644"/>
              <a:gd name="T20" fmla="*/ 663 w 728"/>
              <a:gd name="T21" fmla="*/ 44 h 644"/>
              <a:gd name="T22" fmla="*/ 684 w 728"/>
              <a:gd name="T23" fmla="*/ 57 h 644"/>
              <a:gd name="T24" fmla="*/ 684 w 728"/>
              <a:gd name="T25" fmla="*/ 496 h 644"/>
              <a:gd name="T26" fmla="*/ 601 w 728"/>
              <a:gd name="T27" fmla="*/ 360 h 644"/>
              <a:gd name="T28" fmla="*/ 498 w 728"/>
              <a:gd name="T29" fmla="*/ 363 h 644"/>
              <a:gd name="T30" fmla="*/ 429 w 728"/>
              <a:gd name="T31" fmla="*/ 510 h 644"/>
              <a:gd name="T32" fmla="*/ 278 w 728"/>
              <a:gd name="T33" fmla="*/ 312 h 644"/>
              <a:gd name="T34" fmla="*/ 148 w 728"/>
              <a:gd name="T35" fmla="*/ 312 h 644"/>
              <a:gd name="T36" fmla="*/ 44 w 728"/>
              <a:gd name="T37" fmla="*/ 525 h 644"/>
              <a:gd name="T38" fmla="*/ 44 w 728"/>
              <a:gd name="T39" fmla="*/ 57 h 644"/>
              <a:gd name="T40" fmla="*/ 64 w 728"/>
              <a:gd name="T41" fmla="*/ 44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28" h="644">
                <a:moveTo>
                  <a:pt x="663" y="0"/>
                </a:moveTo>
                <a:cubicBezTo>
                  <a:pt x="64" y="0"/>
                  <a:pt x="64" y="0"/>
                  <a:pt x="64" y="0"/>
                </a:cubicBezTo>
                <a:cubicBezTo>
                  <a:pt x="29" y="0"/>
                  <a:pt x="0" y="25"/>
                  <a:pt x="0" y="57"/>
                </a:cubicBezTo>
                <a:cubicBezTo>
                  <a:pt x="0" y="586"/>
                  <a:pt x="0" y="586"/>
                  <a:pt x="0" y="586"/>
                </a:cubicBezTo>
                <a:cubicBezTo>
                  <a:pt x="0" y="618"/>
                  <a:pt x="29" y="644"/>
                  <a:pt x="64" y="644"/>
                </a:cubicBezTo>
                <a:cubicBezTo>
                  <a:pt x="663" y="644"/>
                  <a:pt x="663" y="644"/>
                  <a:pt x="663" y="644"/>
                </a:cubicBezTo>
                <a:cubicBezTo>
                  <a:pt x="699" y="644"/>
                  <a:pt x="728" y="618"/>
                  <a:pt x="728" y="586"/>
                </a:cubicBezTo>
                <a:cubicBezTo>
                  <a:pt x="728" y="57"/>
                  <a:pt x="728" y="57"/>
                  <a:pt x="728" y="57"/>
                </a:cubicBezTo>
                <a:cubicBezTo>
                  <a:pt x="728" y="25"/>
                  <a:pt x="699" y="0"/>
                  <a:pt x="663" y="0"/>
                </a:cubicBezTo>
                <a:close/>
                <a:moveTo>
                  <a:pt x="64" y="44"/>
                </a:moveTo>
                <a:cubicBezTo>
                  <a:pt x="663" y="44"/>
                  <a:pt x="663" y="44"/>
                  <a:pt x="663" y="44"/>
                </a:cubicBezTo>
                <a:cubicBezTo>
                  <a:pt x="675" y="44"/>
                  <a:pt x="684" y="51"/>
                  <a:pt x="684" y="57"/>
                </a:cubicBezTo>
                <a:cubicBezTo>
                  <a:pt x="684" y="496"/>
                  <a:pt x="684" y="496"/>
                  <a:pt x="684" y="496"/>
                </a:cubicBezTo>
                <a:cubicBezTo>
                  <a:pt x="661" y="452"/>
                  <a:pt x="624" y="386"/>
                  <a:pt x="601" y="360"/>
                </a:cubicBezTo>
                <a:cubicBezTo>
                  <a:pt x="552" y="304"/>
                  <a:pt x="511" y="344"/>
                  <a:pt x="498" y="363"/>
                </a:cubicBezTo>
                <a:cubicBezTo>
                  <a:pt x="475" y="397"/>
                  <a:pt x="429" y="510"/>
                  <a:pt x="429" y="510"/>
                </a:cubicBezTo>
                <a:cubicBezTo>
                  <a:pt x="429" y="510"/>
                  <a:pt x="318" y="360"/>
                  <a:pt x="278" y="312"/>
                </a:cubicBezTo>
                <a:cubicBezTo>
                  <a:pt x="205" y="226"/>
                  <a:pt x="162" y="287"/>
                  <a:pt x="148" y="312"/>
                </a:cubicBezTo>
                <a:cubicBezTo>
                  <a:pt x="124" y="355"/>
                  <a:pt x="74" y="460"/>
                  <a:pt x="44" y="525"/>
                </a:cubicBezTo>
                <a:cubicBezTo>
                  <a:pt x="44" y="57"/>
                  <a:pt x="44" y="57"/>
                  <a:pt x="44" y="57"/>
                </a:cubicBezTo>
                <a:cubicBezTo>
                  <a:pt x="44" y="51"/>
                  <a:pt x="52" y="44"/>
                  <a:pt x="64" y="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6C8A30-DEC6-47D9-8B64-25ABEB96BC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089" y="5515203"/>
            <a:ext cx="785622" cy="785622"/>
          </a:xfrm>
          <a:prstGeom prst="rect">
            <a:avLst/>
          </a:prstGeom>
        </p:spPr>
      </p:pic>
      <p:pic>
        <p:nvPicPr>
          <p:cNvPr id="2050" name="Picture 2" descr="í¸ëí°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36E3C083-19AC-4810-82DF-DCCFD422F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2" t="4161" r="24341" b="4599"/>
          <a:stretch/>
        </p:blipFill>
        <p:spPr bwMode="auto">
          <a:xfrm>
            <a:off x="8864486" y="2388291"/>
            <a:ext cx="1417522" cy="283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ED5C307-291E-48AB-8A12-007CD118F2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2" t="42510" r="51856" b="44542"/>
          <a:stretch/>
        </p:blipFill>
        <p:spPr>
          <a:xfrm>
            <a:off x="9106280" y="3350777"/>
            <a:ext cx="1551138" cy="130336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42094FA-499A-4E1F-A263-3ECD52C74F6A}"/>
              </a:ext>
            </a:extLst>
          </p:cNvPr>
          <p:cNvCxnSpPr>
            <a:cxnSpLocks/>
            <a:endCxn id="6" idx="5"/>
          </p:cNvCxnSpPr>
          <p:nvPr/>
        </p:nvCxnSpPr>
        <p:spPr>
          <a:xfrm flipH="1" flipV="1">
            <a:off x="8600309" y="2622459"/>
            <a:ext cx="308813" cy="4767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694A100-F67E-4022-B17A-051D0E6D37FE}"/>
              </a:ext>
            </a:extLst>
          </p:cNvPr>
          <p:cNvCxnSpPr>
            <a:endCxn id="7" idx="6"/>
          </p:cNvCxnSpPr>
          <p:nvPr/>
        </p:nvCxnSpPr>
        <p:spPr>
          <a:xfrm flipH="1" flipV="1">
            <a:off x="8144411" y="3442461"/>
            <a:ext cx="764711" cy="2018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8601BAA-D027-4EDD-BA9F-7877B2E028C3}"/>
              </a:ext>
            </a:extLst>
          </p:cNvPr>
          <p:cNvCxnSpPr>
            <a:endCxn id="10" idx="0"/>
          </p:cNvCxnSpPr>
          <p:nvPr/>
        </p:nvCxnSpPr>
        <p:spPr>
          <a:xfrm flipH="1">
            <a:off x="8426305" y="4729852"/>
            <a:ext cx="540804" cy="414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22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655EF5EB-C7D1-467C-B7C2-C8879AD9D7CC}"/>
              </a:ext>
            </a:extLst>
          </p:cNvPr>
          <p:cNvSpPr>
            <a:spLocks noEditPoints="1"/>
          </p:cNvSpPr>
          <p:nvPr/>
        </p:nvSpPr>
        <p:spPr bwMode="auto">
          <a:xfrm>
            <a:off x="6625542" y="1641639"/>
            <a:ext cx="558116" cy="403740"/>
          </a:xfrm>
          <a:custGeom>
            <a:avLst/>
            <a:gdLst>
              <a:gd name="T0" fmla="*/ 187 w 293"/>
              <a:gd name="T1" fmla="*/ 107 h 213"/>
              <a:gd name="T2" fmla="*/ 240 w 293"/>
              <a:gd name="T3" fmla="*/ 53 h 213"/>
              <a:gd name="T4" fmla="*/ 187 w 293"/>
              <a:gd name="T5" fmla="*/ 0 h 213"/>
              <a:gd name="T6" fmla="*/ 133 w 293"/>
              <a:gd name="T7" fmla="*/ 53 h 213"/>
              <a:gd name="T8" fmla="*/ 187 w 293"/>
              <a:gd name="T9" fmla="*/ 107 h 213"/>
              <a:gd name="T10" fmla="*/ 187 w 293"/>
              <a:gd name="T11" fmla="*/ 107 h 213"/>
              <a:gd name="T12" fmla="*/ 67 w 293"/>
              <a:gd name="T13" fmla="*/ 80 h 213"/>
              <a:gd name="T14" fmla="*/ 67 w 293"/>
              <a:gd name="T15" fmla="*/ 40 h 213"/>
              <a:gd name="T16" fmla="*/ 40 w 293"/>
              <a:gd name="T17" fmla="*/ 40 h 213"/>
              <a:gd name="T18" fmla="*/ 40 w 293"/>
              <a:gd name="T19" fmla="*/ 80 h 213"/>
              <a:gd name="T20" fmla="*/ 0 w 293"/>
              <a:gd name="T21" fmla="*/ 80 h 213"/>
              <a:gd name="T22" fmla="*/ 0 w 293"/>
              <a:gd name="T23" fmla="*/ 107 h 213"/>
              <a:gd name="T24" fmla="*/ 40 w 293"/>
              <a:gd name="T25" fmla="*/ 107 h 213"/>
              <a:gd name="T26" fmla="*/ 40 w 293"/>
              <a:gd name="T27" fmla="*/ 147 h 213"/>
              <a:gd name="T28" fmla="*/ 67 w 293"/>
              <a:gd name="T29" fmla="*/ 147 h 213"/>
              <a:gd name="T30" fmla="*/ 67 w 293"/>
              <a:gd name="T31" fmla="*/ 107 h 213"/>
              <a:gd name="T32" fmla="*/ 107 w 293"/>
              <a:gd name="T33" fmla="*/ 107 h 213"/>
              <a:gd name="T34" fmla="*/ 107 w 293"/>
              <a:gd name="T35" fmla="*/ 80 h 213"/>
              <a:gd name="T36" fmla="*/ 67 w 293"/>
              <a:gd name="T37" fmla="*/ 80 h 213"/>
              <a:gd name="T38" fmla="*/ 67 w 293"/>
              <a:gd name="T39" fmla="*/ 80 h 213"/>
              <a:gd name="T40" fmla="*/ 187 w 293"/>
              <a:gd name="T41" fmla="*/ 133 h 213"/>
              <a:gd name="T42" fmla="*/ 80 w 293"/>
              <a:gd name="T43" fmla="*/ 187 h 213"/>
              <a:gd name="T44" fmla="*/ 80 w 293"/>
              <a:gd name="T45" fmla="*/ 213 h 213"/>
              <a:gd name="T46" fmla="*/ 293 w 293"/>
              <a:gd name="T47" fmla="*/ 213 h 213"/>
              <a:gd name="T48" fmla="*/ 293 w 293"/>
              <a:gd name="T49" fmla="*/ 187 h 213"/>
              <a:gd name="T50" fmla="*/ 187 w 293"/>
              <a:gd name="T51" fmla="*/ 133 h 213"/>
              <a:gd name="T52" fmla="*/ 187 w 293"/>
              <a:gd name="T53" fmla="*/ 13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93" h="213">
                <a:moveTo>
                  <a:pt x="187" y="107"/>
                </a:moveTo>
                <a:cubicBezTo>
                  <a:pt x="216" y="107"/>
                  <a:pt x="240" y="83"/>
                  <a:pt x="240" y="53"/>
                </a:cubicBezTo>
                <a:cubicBezTo>
                  <a:pt x="240" y="24"/>
                  <a:pt x="216" y="0"/>
                  <a:pt x="187" y="0"/>
                </a:cubicBezTo>
                <a:cubicBezTo>
                  <a:pt x="157" y="0"/>
                  <a:pt x="133" y="24"/>
                  <a:pt x="133" y="53"/>
                </a:cubicBezTo>
                <a:cubicBezTo>
                  <a:pt x="133" y="83"/>
                  <a:pt x="157" y="107"/>
                  <a:pt x="187" y="107"/>
                </a:cubicBezTo>
                <a:lnTo>
                  <a:pt x="187" y="107"/>
                </a:lnTo>
                <a:close/>
                <a:moveTo>
                  <a:pt x="67" y="80"/>
                </a:moveTo>
                <a:lnTo>
                  <a:pt x="67" y="40"/>
                </a:lnTo>
                <a:lnTo>
                  <a:pt x="40" y="40"/>
                </a:lnTo>
                <a:lnTo>
                  <a:pt x="40" y="80"/>
                </a:lnTo>
                <a:lnTo>
                  <a:pt x="0" y="80"/>
                </a:lnTo>
                <a:lnTo>
                  <a:pt x="0" y="107"/>
                </a:lnTo>
                <a:lnTo>
                  <a:pt x="40" y="107"/>
                </a:lnTo>
                <a:lnTo>
                  <a:pt x="40" y="147"/>
                </a:lnTo>
                <a:lnTo>
                  <a:pt x="67" y="147"/>
                </a:lnTo>
                <a:lnTo>
                  <a:pt x="67" y="107"/>
                </a:lnTo>
                <a:lnTo>
                  <a:pt x="107" y="107"/>
                </a:lnTo>
                <a:lnTo>
                  <a:pt x="107" y="80"/>
                </a:lnTo>
                <a:lnTo>
                  <a:pt x="67" y="80"/>
                </a:lnTo>
                <a:lnTo>
                  <a:pt x="67" y="80"/>
                </a:lnTo>
                <a:close/>
                <a:moveTo>
                  <a:pt x="187" y="133"/>
                </a:moveTo>
                <a:cubicBezTo>
                  <a:pt x="151" y="133"/>
                  <a:pt x="80" y="151"/>
                  <a:pt x="80" y="187"/>
                </a:cubicBezTo>
                <a:lnTo>
                  <a:pt x="80" y="213"/>
                </a:lnTo>
                <a:lnTo>
                  <a:pt x="293" y="213"/>
                </a:lnTo>
                <a:lnTo>
                  <a:pt x="293" y="187"/>
                </a:lnTo>
                <a:cubicBezTo>
                  <a:pt x="293" y="151"/>
                  <a:pt x="222" y="133"/>
                  <a:pt x="187" y="133"/>
                </a:cubicBezTo>
                <a:lnTo>
                  <a:pt x="187" y="1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E55A0F7-F37E-4DEC-A384-9E4A6234580D}"/>
              </a:ext>
            </a:extLst>
          </p:cNvPr>
          <p:cNvSpPr/>
          <p:nvPr/>
        </p:nvSpPr>
        <p:spPr>
          <a:xfrm>
            <a:off x="3334512" y="667512"/>
            <a:ext cx="5522976" cy="552297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CC32D4A-C4A6-488B-AD21-06FA16929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95378" y="2982724"/>
            <a:ext cx="2201244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기술 상세 설명</a:t>
            </a:r>
            <a:b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etailed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escription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b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of Technology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Spoqa Han Sans"/>
              </a:rPr>
              <a:t> 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888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2324</TotalTime>
  <Words>1187</Words>
  <Application>Microsoft Office PowerPoint</Application>
  <PresentationFormat>와이드스크린</PresentationFormat>
  <Paragraphs>308</Paragraphs>
  <Slides>24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Spoqa Han Sans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조원 소개</vt:lpstr>
      <vt:lpstr>개발 배경  Development background</vt:lpstr>
      <vt:lpstr>성범죄 상황 시 왜 적극적으로 대응하지 못했나요?(복수응답)</vt:lpstr>
      <vt:lpstr>왜 주변에게 적극적으로 도움을 요청하지 못했나요?(복수응답)</vt:lpstr>
      <vt:lpstr>개발 목표</vt:lpstr>
      <vt:lpstr>기술 상세 설명  Detailed Description  of Technology  </vt:lpstr>
      <vt:lpstr>텍스트 검출 과정 </vt:lpstr>
      <vt:lpstr>텍스트 검출 과정 </vt:lpstr>
      <vt:lpstr>텍스트 검출(단어 선별 과정)</vt:lpstr>
      <vt:lpstr>텍스트 검출(명사+동사)</vt:lpstr>
      <vt:lpstr>KOMORAN 2.4 형태소 분석기</vt:lpstr>
      <vt:lpstr>※Mecab-ko형태소 분석기(모의테스트)</vt:lpstr>
      <vt:lpstr>Naïve Bayse Function</vt:lpstr>
      <vt:lpstr>음성 검출 과정 </vt:lpstr>
      <vt:lpstr>1차 사용성 테스트</vt:lpstr>
      <vt:lpstr>PowerPoint 프레젠테이션</vt:lpstr>
      <vt:lpstr>추후 개발 일정(5.15~5.31)</vt:lpstr>
      <vt:lpstr>기타 기능상세 specific function</vt:lpstr>
      <vt:lpstr>어플리케이션 UI Application User Interface</vt:lpstr>
      <vt:lpstr>일정표 및 진행상황 Schedule board &amp; Progress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pc</cp:lastModifiedBy>
  <cp:revision>58</cp:revision>
  <dcterms:created xsi:type="dcterms:W3CDTF">2018-04-16T10:08:09Z</dcterms:created>
  <dcterms:modified xsi:type="dcterms:W3CDTF">2018-05-15T02:53:04Z</dcterms:modified>
</cp:coreProperties>
</file>